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7" r:id="rId11"/>
    <p:sldId id="261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80" autoAdjust="0"/>
  </p:normalViewPr>
  <p:slideViewPr>
    <p:cSldViewPr snapToGrid="0" snapToObjects="1">
      <p:cViewPr>
        <p:scale>
          <a:sx n="100" d="100"/>
          <a:sy n="100" d="100"/>
        </p:scale>
        <p:origin x="-946" y="2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07/04/2020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07/04/2020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9.wav"/><Relationship Id="rId7" Type="http://schemas.openxmlformats.org/officeDocument/2006/relationships/image" Target="../media/image10.png"/><Relationship Id="rId2" Type="http://schemas.microsoft.com/office/2007/relationships/media" Target="../media/media9.wav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6"/>
    </mc:Choice>
    <mc:Fallback>
      <p:transition spd="slow" advTm="5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81891" y="1249362"/>
            <a:ext cx="634757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Modificare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data path in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da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avere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due bus, A e B,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entrambi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accessibili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da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tutti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mentre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 Mic-1 A e’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accessibile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solo da 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2218022" y="838829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196" name="Picture 5" descr="Mic2B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524000"/>
            <a:ext cx="221615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8484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455060"/>
              </p:ext>
            </p:extLst>
          </p:nvPr>
        </p:nvGraphicFramePr>
        <p:xfrm>
          <a:off x="636872" y="2346960"/>
          <a:ext cx="3962400" cy="1645920"/>
        </p:xfrm>
        <a:graphic>
          <a:graphicData uri="http://schemas.openxmlformats.org/drawingml/2006/table">
            <a:tbl>
              <a:tblPr/>
              <a:tblGrid>
                <a:gridCol w="1345925"/>
                <a:gridCol w="2616475"/>
              </a:tblGrid>
              <a:tr h="2399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iload1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LV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Arial" charset="0"/>
                        </a:rPr>
                        <a:t>MBRU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iload5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(MBR)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8487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180316"/>
              </p:ext>
            </p:extLst>
          </p:nvPr>
        </p:nvGraphicFramePr>
        <p:xfrm>
          <a:off x="854015" y="4491488"/>
          <a:ext cx="3489385" cy="1402740"/>
        </p:xfrm>
        <a:graphic>
          <a:graphicData uri="http://schemas.openxmlformats.org/drawingml/2006/table">
            <a:tbl>
              <a:tblPr/>
              <a:tblGrid>
                <a:gridCol w="1123093"/>
                <a:gridCol w="2366292"/>
              </a:tblGrid>
              <a:tr h="2499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iload1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7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Arial" charset="0"/>
                        </a:rPr>
                        <a:t>MBRU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LV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7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;wr;goto Main1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7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(MBR)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8481" name="Line 65"/>
          <p:cNvSpPr>
            <a:spLocks noChangeShapeType="1"/>
          </p:cNvSpPr>
          <p:nvPr/>
        </p:nvSpPr>
        <p:spPr bwMode="auto">
          <a:xfrm>
            <a:off x="7556500" y="1905000"/>
            <a:ext cx="0" cy="34290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8482" name="Line 66"/>
          <p:cNvSpPr>
            <a:spLocks noChangeShapeType="1"/>
          </p:cNvSpPr>
          <p:nvPr/>
        </p:nvSpPr>
        <p:spPr bwMode="auto">
          <a:xfrm>
            <a:off x="8077200" y="1930400"/>
            <a:ext cx="0" cy="34036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8486" name="Text Box 70"/>
          <p:cNvSpPr txBox="1">
            <a:spLocks noChangeArrowheads="1"/>
          </p:cNvSpPr>
          <p:nvPr/>
        </p:nvSpPr>
        <p:spPr bwMode="auto">
          <a:xfrm>
            <a:off x="81891" y="5931228"/>
            <a:ext cx="670621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Non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abbiamo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aumentato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diminuito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percorso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dell’istruzione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ma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terzo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bus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aggiunto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ha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ridotto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comunque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tempo di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serve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seconda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tecnica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ridurre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percorso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  </a:t>
            </a:r>
            <a:endParaRPr lang="it-IT" sz="14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05187"/>
      </p:ext>
    </p:extLst>
  </p:cSld>
  <p:clrMapOvr>
    <a:masterClrMapping/>
  </p:clrMapOvr>
  <p:transition advTm="90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2218022" y="838829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70935" y="1488405"/>
            <a:ext cx="550365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Analizziamo</a:t>
            </a:r>
            <a:r>
              <a:rPr lang="en-US" sz="1600" dirty="0" smtClean="0"/>
              <a:t> le </a:t>
            </a:r>
            <a:r>
              <a:rPr lang="en-US" sz="1600" dirty="0" err="1" smtClean="0"/>
              <a:t>parti</a:t>
            </a:r>
            <a:r>
              <a:rPr lang="en-US" sz="1600" dirty="0" smtClean="0"/>
              <a:t> </a:t>
            </a:r>
            <a:r>
              <a:rPr lang="en-US" sz="1600" dirty="0" err="1" smtClean="0"/>
              <a:t>comuni</a:t>
            </a:r>
            <a:r>
              <a:rPr lang="en-US" sz="1600" dirty="0" smtClean="0"/>
              <a:t>  a </a:t>
            </a:r>
            <a:r>
              <a:rPr lang="en-US" sz="1600" dirty="0" err="1" smtClean="0"/>
              <a:t>tutte</a:t>
            </a:r>
            <a:r>
              <a:rPr lang="en-US" sz="1600" dirty="0" smtClean="0"/>
              <a:t> le </a:t>
            </a:r>
            <a:r>
              <a:rPr lang="en-US" sz="1600" dirty="0" err="1" smtClean="0"/>
              <a:t>istruzioni</a:t>
            </a:r>
            <a:r>
              <a:rPr lang="en-US" sz="1600" dirty="0" smtClean="0"/>
              <a:t>:</a:t>
            </a:r>
            <a:endParaRPr lang="en-US" sz="1600" dirty="0"/>
          </a:p>
          <a:p>
            <a:r>
              <a:rPr lang="it-IT" sz="1600" dirty="0"/>
              <a:t>Durante l’esecuzione di un programma, che cosa accade?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Il </a:t>
            </a:r>
            <a:r>
              <a:rPr lang="it-IT" sz="1600" dirty="0"/>
              <a:t>PC è </a:t>
            </a:r>
            <a:r>
              <a:rPr lang="it-IT" sz="1600" dirty="0" smtClean="0"/>
              <a:t>inviato all’ALU e </a:t>
            </a:r>
            <a:r>
              <a:rPr lang="it-IT" sz="1600" dirty="0"/>
              <a:t>incrementato;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Il </a:t>
            </a:r>
            <a:r>
              <a:rPr lang="it-IT" sz="1600" dirty="0"/>
              <a:t>PC è </a:t>
            </a:r>
            <a:r>
              <a:rPr lang="it-IT" sz="1600" dirty="0" smtClean="0"/>
              <a:t>usato per </a:t>
            </a:r>
            <a:r>
              <a:rPr lang="it-IT" sz="1600" dirty="0"/>
              <a:t>fare </a:t>
            </a:r>
            <a:r>
              <a:rPr lang="it-IT" sz="1600" dirty="0" smtClean="0"/>
              <a:t>il </a:t>
            </a:r>
            <a:r>
              <a:rPr lang="it-IT" sz="1600" dirty="0" err="1" smtClean="0"/>
              <a:t>fetch</a:t>
            </a:r>
            <a:r>
              <a:rPr lang="it-IT" sz="1600" dirty="0" smtClean="0"/>
              <a:t> </a:t>
            </a:r>
            <a:r>
              <a:rPr lang="it-IT" sz="1600" dirty="0"/>
              <a:t>del </a:t>
            </a:r>
            <a:r>
              <a:rPr lang="it-IT" sz="1600" dirty="0" smtClean="0"/>
              <a:t>prossimo byte nel flusso delle istruzioni che compongono il programma</a:t>
            </a:r>
            <a:r>
              <a:rPr lang="it-IT" sz="16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Gli</a:t>
            </a:r>
            <a:r>
              <a:rPr lang="en-US" sz="1600" dirty="0" smtClean="0"/>
              <a:t> operandi </a:t>
            </a:r>
            <a:r>
              <a:rPr lang="en-US" sz="1600" dirty="0" err="1" smtClean="0"/>
              <a:t>vengono</a:t>
            </a:r>
            <a:r>
              <a:rPr lang="en-US" sz="1600" dirty="0" smtClean="0"/>
              <a:t> </a:t>
            </a:r>
            <a:r>
              <a:rPr lang="en-US" sz="1600" dirty="0" err="1" smtClean="0"/>
              <a:t>letti</a:t>
            </a:r>
            <a:r>
              <a:rPr lang="en-US" sz="1600" dirty="0" smtClean="0"/>
              <a:t> </a:t>
            </a:r>
            <a:r>
              <a:rPr lang="en-US" sz="1600" dirty="0" err="1" smtClean="0"/>
              <a:t>dalla</a:t>
            </a:r>
            <a:r>
              <a:rPr lang="en-US" sz="1600" dirty="0" smtClean="0"/>
              <a:t> </a:t>
            </a:r>
            <a:r>
              <a:rPr lang="en-US" sz="1600" dirty="0" err="1" smtClean="0"/>
              <a:t>memoria</a:t>
            </a:r>
            <a:r>
              <a:rPr lang="en-US" sz="16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Poi </a:t>
            </a:r>
            <a:r>
              <a:rPr lang="en-US" sz="1600" dirty="0" err="1" smtClean="0"/>
              <a:t>vengono</a:t>
            </a:r>
            <a:r>
              <a:rPr lang="en-US" sz="1600" dirty="0" smtClean="0"/>
              <a:t> </a:t>
            </a:r>
            <a:r>
              <a:rPr lang="en-US" sz="1600" dirty="0" err="1" smtClean="0"/>
              <a:t>scritti</a:t>
            </a:r>
            <a:r>
              <a:rPr lang="en-US" sz="1600" dirty="0" smtClean="0"/>
              <a:t> </a:t>
            </a:r>
            <a:r>
              <a:rPr lang="en-US" sz="1600" dirty="0" err="1" smtClean="0"/>
              <a:t>sullo</a:t>
            </a:r>
            <a:r>
              <a:rPr lang="en-US" sz="1600" dirty="0" smtClean="0"/>
              <a:t> stack </a:t>
            </a:r>
            <a:r>
              <a:rPr lang="en-US" sz="1600" dirty="0"/>
              <a:t>(</a:t>
            </a:r>
            <a:r>
              <a:rPr lang="en-US" sz="1600" dirty="0" err="1"/>
              <a:t>memoria</a:t>
            </a:r>
            <a:r>
              <a:rPr lang="en-US" sz="1600" dirty="0"/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L’ALU </a:t>
            </a:r>
            <a:r>
              <a:rPr lang="it-IT" sz="1600" dirty="0"/>
              <a:t>fa I </a:t>
            </a:r>
            <a:r>
              <a:rPr lang="it-IT" sz="1600" dirty="0" smtClean="0"/>
              <a:t>calcoli e </a:t>
            </a:r>
            <a:r>
              <a:rPr lang="it-IT" sz="1600" dirty="0"/>
              <a:t>poi </a:t>
            </a:r>
            <a:r>
              <a:rPr lang="it-IT" sz="1600" dirty="0" smtClean="0"/>
              <a:t>il risultato viene scritto</a:t>
            </a:r>
            <a:r>
              <a:rPr lang="it-IT" sz="1600" dirty="0"/>
              <a:t>;</a:t>
            </a:r>
          </a:p>
        </p:txBody>
      </p:sp>
      <p:sp>
        <p:nvSpPr>
          <p:cNvPr id="3" name="Rettangolo 2"/>
          <p:cNvSpPr/>
          <p:nvPr/>
        </p:nvSpPr>
        <p:spPr>
          <a:xfrm>
            <a:off x="207033" y="3655520"/>
            <a:ext cx="50119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L’ALU </a:t>
            </a:r>
            <a:r>
              <a:rPr lang="en-US" sz="1600" b="1" dirty="0"/>
              <a:t>ha </a:t>
            </a:r>
            <a:r>
              <a:rPr lang="en-US" sz="1600" b="1" dirty="0" err="1"/>
              <a:t>troppolavoro</a:t>
            </a:r>
            <a:r>
              <a:rPr lang="en-US" sz="1600" b="1" dirty="0" smtClean="0"/>
              <a:t>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smtClean="0"/>
              <a:t>Un </a:t>
            </a:r>
            <a:r>
              <a:rPr lang="en-US" sz="1600" b="1" u="sng" dirty="0" err="1" smtClean="0"/>
              <a:t>istruzione</a:t>
            </a:r>
            <a:r>
              <a:rPr lang="en-US" sz="1600" b="1" dirty="0" smtClean="0"/>
              <a:t>  con </a:t>
            </a:r>
            <a:r>
              <a:rPr lang="en-US" sz="1600" b="1" dirty="0" err="1" smtClean="0"/>
              <a:t>campi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aggiuntivi</a:t>
            </a:r>
            <a:r>
              <a:rPr lang="en-US" sz="1600" b="1" dirty="0" smtClean="0"/>
              <a:t> operandi </a:t>
            </a:r>
            <a:r>
              <a:rPr lang="en-US" sz="1600" b="1" dirty="0" err="1" smtClean="0"/>
              <a:t>prevede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il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prelievo</a:t>
            </a:r>
            <a:r>
              <a:rPr lang="en-US" sz="1600" b="1" dirty="0" smtClean="0"/>
              <a:t> un byte </a:t>
            </a:r>
            <a:r>
              <a:rPr lang="en-US" sz="1600" b="1" dirty="0" err="1" smtClean="0"/>
              <a:t>alla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volta</a:t>
            </a:r>
            <a:r>
              <a:rPr lang="en-US" sz="1600" b="1" dirty="0" smtClean="0"/>
              <a:t> e </a:t>
            </a:r>
            <a:r>
              <a:rPr lang="en-US" sz="1600" b="1" dirty="0" err="1" smtClean="0"/>
              <a:t>il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loro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assemblaggio</a:t>
            </a:r>
            <a:r>
              <a:rPr lang="en-US" sz="1600" b="1" dirty="0" smtClean="0"/>
              <a:t> prima di </a:t>
            </a:r>
            <a:r>
              <a:rPr lang="en-US" sz="1600" b="1" dirty="0" err="1" smtClean="0"/>
              <a:t>usarli</a:t>
            </a:r>
            <a:endParaRPr lang="en-US" sz="16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smtClean="0"/>
              <a:t>Ad </a:t>
            </a:r>
            <a:r>
              <a:rPr lang="en-US" sz="1600" b="1" dirty="0" err="1" smtClean="0"/>
              <a:t>ogni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ciclo</a:t>
            </a:r>
            <a:r>
              <a:rPr lang="en-US" sz="1600" b="1" dirty="0" smtClean="0"/>
              <a:t> la ALU e’ </a:t>
            </a:r>
            <a:r>
              <a:rPr lang="en-US" sz="1600" b="1" dirty="0" err="1" smtClean="0"/>
              <a:t>usata</a:t>
            </a:r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 err="1" smtClean="0"/>
              <a:t>Alleggeriamo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l’ALU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4" name="Rettangolo 3"/>
          <p:cNvSpPr/>
          <p:nvPr/>
        </p:nvSpPr>
        <p:spPr>
          <a:xfrm>
            <a:off x="4716252" y="4990361"/>
            <a:ext cx="423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Potremmo</a:t>
            </a:r>
            <a:r>
              <a:rPr lang="en-US" b="1" dirty="0" smtClean="0"/>
              <a:t> </a:t>
            </a:r>
            <a:r>
              <a:rPr lang="en-US" b="1" dirty="0" err="1" smtClean="0"/>
              <a:t>aggiungere</a:t>
            </a:r>
            <a:r>
              <a:rPr lang="en-US" b="1" dirty="0" smtClean="0"/>
              <a:t> </a:t>
            </a:r>
            <a:r>
              <a:rPr lang="en-US" b="1" dirty="0" err="1" smtClean="0"/>
              <a:t>una</a:t>
            </a:r>
            <a:r>
              <a:rPr lang="en-US" b="1" dirty="0" smtClean="0"/>
              <a:t> ALU 2: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 smtClean="0"/>
              <a:t>Per </a:t>
            </a:r>
            <a:r>
              <a:rPr lang="en-US" sz="1400" b="1" dirty="0" err="1" smtClean="0"/>
              <a:t>molte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operazioni</a:t>
            </a:r>
            <a:r>
              <a:rPr lang="en-US" sz="1400" b="1" dirty="0" smtClean="0"/>
              <a:t> non  serve </a:t>
            </a:r>
            <a:r>
              <a:rPr lang="en-US" sz="1400" b="1" dirty="0" err="1" smtClean="0"/>
              <a:t>una</a:t>
            </a:r>
            <a:r>
              <a:rPr lang="en-US" sz="1400" b="1" dirty="0" smtClean="0"/>
              <a:t> ALU </a:t>
            </a:r>
            <a:r>
              <a:rPr lang="en-US" sz="1400" b="1" dirty="0" err="1" smtClean="0"/>
              <a:t>completa</a:t>
            </a:r>
            <a:endParaRPr lang="en-US" sz="1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47020"/>
      </p:ext>
    </p:extLst>
  </p:cSld>
  <p:clrMapOvr>
    <a:masterClrMapping/>
  </p:clrMapOvr>
  <p:transition advTm="1122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53682" y="1511899"/>
            <a:ext cx="79966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Come </a:t>
            </a:r>
            <a:r>
              <a:rPr lang="it-IT" dirty="0"/>
              <a:t>possiamo </a:t>
            </a:r>
            <a:r>
              <a:rPr lang="it-IT" b="1" dirty="0"/>
              <a:t>ridurre il carico </a:t>
            </a:r>
            <a:r>
              <a:rPr lang="it-IT" dirty="0"/>
              <a:t>dell’ALU?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Aggiungere</a:t>
            </a:r>
            <a:r>
              <a:rPr lang="en-US" dirty="0" smtClean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seconda</a:t>
            </a:r>
            <a:r>
              <a:rPr lang="en-US" dirty="0"/>
              <a:t> ALU;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Ricordiamoci </a:t>
            </a:r>
            <a:r>
              <a:rPr lang="it-IT" dirty="0"/>
              <a:t>che talvolta l’ALU è usata solamente per fare un </a:t>
            </a:r>
            <a:r>
              <a:rPr lang="it-IT" b="1" dirty="0"/>
              <a:t>«copia e incolla» del valore di un registro </a:t>
            </a:r>
            <a:r>
              <a:rPr lang="it-IT" b="1" dirty="0" smtClean="0"/>
              <a:t/>
            </a:r>
            <a:br>
              <a:rPr lang="it-IT" b="1" dirty="0" smtClean="0"/>
            </a:br>
            <a:r>
              <a:rPr lang="it-IT" dirty="0" smtClean="0"/>
              <a:t>(</a:t>
            </a:r>
            <a:r>
              <a:rPr lang="it-IT" dirty="0"/>
              <a:t>senza che vengano effettuate delle operazioni logico-aritmetiche) in H;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Si </a:t>
            </a:r>
            <a:r>
              <a:rPr lang="it-IT" dirty="0"/>
              <a:t>potrebbe cambiare il data </a:t>
            </a:r>
            <a:r>
              <a:rPr lang="it-IT" dirty="0" err="1" smtClean="0"/>
              <a:t>path</a:t>
            </a:r>
            <a:r>
              <a:rPr lang="it-IT" dirty="0" smtClean="0"/>
              <a:t> con percorsi che non passino per l’ALU</a:t>
            </a:r>
            <a:br>
              <a:rPr lang="it-IT" dirty="0" smtClean="0"/>
            </a:br>
            <a:r>
              <a:rPr lang="it-IT" dirty="0" smtClean="0"/>
              <a:t>(TOS &lt;-&gt; MDR);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Oppure </a:t>
            </a:r>
            <a:r>
              <a:rPr lang="it-IT" dirty="0"/>
              <a:t>inventare un </a:t>
            </a:r>
            <a:r>
              <a:rPr lang="it-IT" b="1" dirty="0"/>
              <a:t>nuovo </a:t>
            </a:r>
            <a:r>
              <a:rPr lang="it-IT" b="1" dirty="0" smtClean="0"/>
              <a:t>componente </a:t>
            </a:r>
            <a:r>
              <a:rPr lang="it-IT" dirty="0" smtClean="0"/>
              <a:t>che </a:t>
            </a:r>
            <a:r>
              <a:rPr lang="it-IT" dirty="0"/>
              <a:t>sia in grado di realizzare l’operazione di </a:t>
            </a:r>
            <a:r>
              <a:rPr lang="it-IT" b="1" dirty="0" err="1" smtClean="0"/>
              <a:t>fetch</a:t>
            </a:r>
            <a:r>
              <a:rPr lang="it-IT" b="1" dirty="0" smtClean="0"/>
              <a:t> </a:t>
            </a:r>
            <a:r>
              <a:rPr lang="it-IT" dirty="0" smtClean="0"/>
              <a:t>e </a:t>
            </a:r>
            <a:r>
              <a:rPr lang="it-IT" dirty="0"/>
              <a:t>conseguente elaborazione delle </a:t>
            </a:r>
            <a:r>
              <a:rPr lang="it-IT" dirty="0" smtClean="0"/>
              <a:t>istruzioni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Questa </a:t>
            </a:r>
            <a:r>
              <a:rPr lang="it-IT" dirty="0"/>
              <a:t>unità ha bisogno di un </a:t>
            </a:r>
            <a:r>
              <a:rPr lang="it-IT" b="1" i="1" dirty="0" err="1" smtClean="0"/>
              <a:t>incrementer</a:t>
            </a:r>
            <a:r>
              <a:rPr lang="it-IT" b="1" i="1" dirty="0" smtClean="0"/>
              <a:t/>
            </a:r>
            <a:br>
              <a:rPr lang="it-IT" b="1" i="1" dirty="0" smtClean="0"/>
            </a:br>
            <a:r>
              <a:rPr lang="it-IT" dirty="0" smtClean="0"/>
              <a:t>(</a:t>
            </a:r>
            <a:r>
              <a:rPr lang="it-IT" dirty="0"/>
              <a:t>in sostanza qualcosa di più semplice un </a:t>
            </a:r>
            <a:r>
              <a:rPr lang="it-IT" i="1" dirty="0"/>
              <a:t>full-</a:t>
            </a:r>
            <a:r>
              <a:rPr lang="it-IT" i="1" dirty="0" err="1"/>
              <a:t>adder</a:t>
            </a:r>
            <a:r>
              <a:rPr lang="it-IT" dirty="0"/>
              <a:t>) 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8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18"/>
    </mc:Choice>
    <mc:Fallback>
      <p:transition spd="slow" advTm="96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16" y="3000208"/>
            <a:ext cx="5915384" cy="375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tangolo 5"/>
          <p:cNvSpPr/>
          <p:nvPr/>
        </p:nvSpPr>
        <p:spPr>
          <a:xfrm>
            <a:off x="138023" y="1264964"/>
            <a:ext cx="90059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Che </a:t>
            </a:r>
            <a:r>
              <a:rPr lang="it-IT" dirty="0"/>
              <a:t>cosa dovrebbe fare questa nuova unità (nome provvisorio: </a:t>
            </a:r>
            <a:r>
              <a:rPr lang="it-IT" b="1" dirty="0"/>
              <a:t>FETCH UNIT</a:t>
            </a:r>
            <a:r>
              <a:rPr lang="it-IT" dirty="0"/>
              <a:t>)?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Per </a:t>
            </a:r>
            <a:r>
              <a:rPr lang="it-IT" dirty="0"/>
              <a:t>cominciare, </a:t>
            </a:r>
            <a:r>
              <a:rPr lang="it-IT" b="1" dirty="0" smtClean="0"/>
              <a:t>interpretare ogni op-code</a:t>
            </a:r>
            <a:r>
              <a:rPr lang="it-IT" dirty="0"/>
              <a:t>, </a:t>
            </a:r>
            <a:r>
              <a:rPr lang="it-IT" dirty="0" smtClean="0"/>
              <a:t>determinando i parametri richiesti per </a:t>
            </a:r>
            <a:r>
              <a:rPr lang="it-IT" dirty="0"/>
              <a:t>poi </a:t>
            </a:r>
            <a:r>
              <a:rPr lang="it-IT" dirty="0" smtClean="0"/>
              <a:t>metterli in </a:t>
            </a:r>
            <a:r>
              <a:rPr lang="it-IT" dirty="0"/>
              <a:t>un </a:t>
            </a:r>
            <a:r>
              <a:rPr lang="it-IT" dirty="0" smtClean="0"/>
              <a:t>registro di </a:t>
            </a:r>
            <a:r>
              <a:rPr lang="it-IT" dirty="0"/>
              <a:t>modo </a:t>
            </a:r>
            <a:r>
              <a:rPr lang="it-IT" dirty="0" smtClean="0"/>
              <a:t>che l’istruzione possa essere eseguita</a:t>
            </a:r>
            <a:r>
              <a:rPr lang="it-IT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Si </a:t>
            </a:r>
            <a:r>
              <a:rPr lang="it-IT" dirty="0"/>
              <a:t>potrebbe poi fare in modo che </a:t>
            </a:r>
            <a:r>
              <a:rPr lang="it-IT" b="1" dirty="0"/>
              <a:t>tutti i campi da 8 e 16 bit siano più facilmente disponibili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I </a:t>
            </a:r>
            <a:r>
              <a:rPr lang="it-IT" b="1" dirty="0"/>
              <a:t>campi da 8 bit sono, </a:t>
            </a:r>
            <a:r>
              <a:rPr lang="it-IT" b="1" dirty="0" smtClean="0"/>
              <a:t>ad </a:t>
            </a:r>
            <a:r>
              <a:rPr lang="it-IT" b="1" dirty="0"/>
              <a:t>esempio, </a:t>
            </a:r>
            <a:r>
              <a:rPr lang="it-IT" b="1" dirty="0" smtClean="0"/>
              <a:t/>
            </a:r>
            <a:br>
              <a:rPr lang="it-IT" b="1" dirty="0" smtClean="0"/>
            </a:br>
            <a:r>
              <a:rPr lang="it-IT" b="1" dirty="0" smtClean="0"/>
              <a:t>il </a:t>
            </a:r>
            <a:r>
              <a:rPr lang="it-IT" b="1" i="1" dirty="0" err="1" smtClean="0"/>
              <a:t>varnum</a:t>
            </a:r>
            <a:r>
              <a:rPr lang="it-IT" b="1" i="1" dirty="0" smtClean="0"/>
              <a:t> </a:t>
            </a:r>
            <a:r>
              <a:rPr lang="it-IT" b="1" dirty="0" smtClean="0"/>
              <a:t>usato </a:t>
            </a:r>
            <a:r>
              <a:rPr lang="it-IT" b="1" dirty="0"/>
              <a:t>da ILOAD, ecc.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Chi </a:t>
            </a:r>
            <a:r>
              <a:rPr lang="it-IT" b="1" dirty="0"/>
              <a:t>usa campi da 16 bit?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Per </a:t>
            </a:r>
            <a:r>
              <a:rPr lang="it-IT" b="1" dirty="0"/>
              <a:t>esempio, LDC_W </a:t>
            </a:r>
            <a:r>
              <a:rPr lang="it-IT" b="1" i="1" dirty="0" err="1"/>
              <a:t>nome</a:t>
            </a:r>
            <a:r>
              <a:rPr lang="it-IT" b="1" dirty="0" err="1"/>
              <a:t>_</a:t>
            </a:r>
            <a:r>
              <a:rPr lang="it-IT" b="1" i="1" dirty="0" err="1"/>
              <a:t>costante</a:t>
            </a:r>
            <a:r>
              <a:rPr lang="it-IT" b="1" dirty="0"/>
              <a:t>, </a:t>
            </a:r>
            <a:r>
              <a:rPr lang="it-IT" b="1" dirty="0" smtClean="0"/>
              <a:t/>
            </a:r>
            <a:br>
              <a:rPr lang="it-IT" b="1" dirty="0" smtClean="0"/>
            </a:br>
            <a:r>
              <a:rPr lang="it-IT" b="1" dirty="0" smtClean="0"/>
              <a:t>dove </a:t>
            </a:r>
            <a:r>
              <a:rPr lang="it-IT" b="1" i="1" dirty="0" err="1" smtClean="0"/>
              <a:t>nome_costante</a:t>
            </a:r>
            <a:r>
              <a:rPr lang="it-IT" b="1" i="1" dirty="0" smtClean="0"/>
              <a:t> </a:t>
            </a:r>
            <a:r>
              <a:rPr lang="it-IT" b="1" dirty="0" smtClean="0"/>
              <a:t>rappresenta </a:t>
            </a:r>
            <a:br>
              <a:rPr lang="it-IT" b="1" dirty="0" smtClean="0"/>
            </a:br>
            <a:r>
              <a:rPr lang="it-IT" b="1" dirty="0" smtClean="0"/>
              <a:t>un </a:t>
            </a:r>
            <a:r>
              <a:rPr lang="it-IT" b="1" dirty="0"/>
              <a:t>offset a 16 bit</a:t>
            </a:r>
            <a:endParaRPr lang="it-IT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33"/>
    </mc:Choice>
    <mc:Fallback>
      <p:transition spd="slow" advTm="10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16" y="3000208"/>
            <a:ext cx="5915384" cy="375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tangolo 5"/>
          <p:cNvSpPr/>
          <p:nvPr/>
        </p:nvSpPr>
        <p:spPr>
          <a:xfrm>
            <a:off x="43137" y="1264964"/>
            <a:ext cx="92130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In </a:t>
            </a:r>
            <a:r>
              <a:rPr lang="it-IT" dirty="0"/>
              <a:t>FU, al posto di un solo registro MBR a 8 bit, ce ne sono due: </a:t>
            </a:r>
            <a:r>
              <a:rPr lang="it-IT" b="1" dirty="0"/>
              <a:t>MBR1 a 8 bit </a:t>
            </a:r>
            <a:r>
              <a:rPr lang="it-IT" dirty="0"/>
              <a:t>e </a:t>
            </a:r>
            <a:r>
              <a:rPr lang="it-IT" b="1" dirty="0"/>
              <a:t>MBR2 a 16 bit. 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Ha </a:t>
            </a:r>
            <a:r>
              <a:rPr lang="it-IT" dirty="0"/>
              <a:t>due interfacce con il bus B: MBR1 e MBR1U;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MBR1</a:t>
            </a:r>
            <a:r>
              <a:rPr lang="en-US" dirty="0"/>
              <a:t>: </a:t>
            </a:r>
            <a:r>
              <a:rPr lang="it-IT" dirty="0" smtClean="0"/>
              <a:t>rende </a:t>
            </a:r>
            <a:r>
              <a:rPr lang="it-IT" dirty="0"/>
              <a:t>disponibile il </a:t>
            </a:r>
            <a:r>
              <a:rPr lang="it-IT" b="1" dirty="0"/>
              <a:t>byte successivo</a:t>
            </a:r>
            <a:r>
              <a:rPr lang="it-IT" dirty="0"/>
              <a:t>;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MBR2 </a:t>
            </a:r>
            <a:r>
              <a:rPr lang="it-IT" dirty="0" smtClean="0"/>
              <a:t>ha le stesse funzionalità, </a:t>
            </a:r>
            <a:r>
              <a:rPr lang="it-IT" b="1" dirty="0" smtClean="0"/>
              <a:t>memorizzando i successivi 2 byte</a:t>
            </a:r>
            <a:r>
              <a:rPr lang="it-IT" dirty="0" smtClean="0"/>
              <a:t>.</a:t>
            </a:r>
            <a:endParaRPr lang="it-IT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7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56"/>
    </mc:Choice>
    <mc:Fallback>
      <p:transition spd="slow" advTm="43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52" y="2807813"/>
            <a:ext cx="5660996" cy="3590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tangolo 5"/>
          <p:cNvSpPr/>
          <p:nvPr/>
        </p:nvSpPr>
        <p:spPr>
          <a:xfrm>
            <a:off x="43137" y="1208161"/>
            <a:ext cx="92130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FU </a:t>
            </a:r>
            <a:r>
              <a:rPr lang="it-IT" dirty="0"/>
              <a:t>è responsabile del prelievo di un </a:t>
            </a:r>
            <a:r>
              <a:rPr lang="it-IT" b="1" dirty="0"/>
              <a:t>flusso di byte;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Utilizza </a:t>
            </a:r>
            <a:r>
              <a:rPr lang="it-IT" dirty="0"/>
              <a:t>un porta di memoria a 4 byte per prelevare in anticipo intere parole a 4 byte;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Carica </a:t>
            </a:r>
            <a:r>
              <a:rPr lang="it-IT" dirty="0"/>
              <a:t>i byte consecutivi in uno </a:t>
            </a:r>
            <a:r>
              <a:rPr lang="it-IT" b="1" dirty="0" err="1"/>
              <a:t>shifter</a:t>
            </a:r>
            <a:r>
              <a:rPr lang="it-IT" b="1" dirty="0"/>
              <a:t>;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Lo </a:t>
            </a:r>
            <a:r>
              <a:rPr lang="it-IT" b="1" dirty="0" err="1" smtClean="0"/>
              <a:t>shifter</a:t>
            </a:r>
            <a:r>
              <a:rPr lang="it-IT" b="1" dirty="0" smtClean="0"/>
              <a:t> </a:t>
            </a:r>
            <a:r>
              <a:rPr lang="it-IT" dirty="0" smtClean="0"/>
              <a:t>mantiene </a:t>
            </a:r>
            <a:r>
              <a:rPr lang="it-IT" dirty="0"/>
              <a:t>una coda di </a:t>
            </a:r>
            <a:r>
              <a:rPr lang="it-IT" b="1" dirty="0"/>
              <a:t>6 byte </a:t>
            </a:r>
            <a:r>
              <a:rPr lang="it-IT" dirty="0"/>
              <a:t>proveniente dalla memoria per alimentare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b="1" dirty="0" smtClean="0"/>
              <a:t>MBR1 </a:t>
            </a:r>
            <a:r>
              <a:rPr lang="it-IT" b="1" dirty="0"/>
              <a:t>e MBR2;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Possiamo </a:t>
            </a:r>
            <a:r>
              <a:rPr lang="it-IT" b="1" dirty="0"/>
              <a:t>ora dare un nome definitivo al nuovo componente:</a:t>
            </a:r>
            <a:endParaRPr lang="it-IT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 smtClean="0"/>
              <a:t>ISTRUCTION </a:t>
            </a:r>
            <a:r>
              <a:rPr lang="en-US" b="1" dirty="0"/>
              <a:t>FETCH UNIT (IFU)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159936" y="3164681"/>
            <a:ext cx="31784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L'IFU ha un </a:t>
            </a:r>
            <a:r>
              <a:rPr lang="en-US" sz="1600" b="1" dirty="0" err="1" smtClean="0"/>
              <a:t>proprio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registro</a:t>
            </a:r>
            <a:r>
              <a:rPr lang="en-US" sz="1600" b="1" dirty="0" smtClean="0"/>
              <a:t> IMAR </a:t>
            </a:r>
            <a:r>
              <a:rPr lang="en-US" sz="1600" dirty="0" smtClean="0"/>
              <a:t>per </a:t>
            </a:r>
            <a:r>
              <a:rPr lang="en-US" sz="1600" dirty="0" err="1" smtClean="0"/>
              <a:t>indirizzare</a:t>
            </a:r>
            <a:r>
              <a:rPr lang="en-US" sz="1600" dirty="0" smtClean="0"/>
              <a:t> la </a:t>
            </a:r>
            <a:r>
              <a:rPr lang="en-US" sz="1600" dirty="0" err="1" smtClean="0"/>
              <a:t>porzione</a:t>
            </a:r>
            <a:r>
              <a:rPr lang="en-US" sz="1600" dirty="0" smtClean="0"/>
              <a:t> </a:t>
            </a:r>
            <a:r>
              <a:rPr lang="en-US" sz="1600" dirty="0" err="1" smtClean="0"/>
              <a:t>della</a:t>
            </a:r>
            <a:r>
              <a:rPr lang="en-US" sz="1600" dirty="0" smtClean="0"/>
              <a:t> </a:t>
            </a:r>
            <a:r>
              <a:rPr lang="en-US" sz="1600" dirty="0" err="1" smtClean="0"/>
              <a:t>memoria</a:t>
            </a:r>
            <a:r>
              <a:rPr lang="en-US" sz="1600" dirty="0" smtClean="0"/>
              <a:t> in cui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trova</a:t>
            </a:r>
            <a:r>
              <a:rPr lang="en-US" sz="1600" dirty="0" smtClean="0"/>
              <a:t> la </a:t>
            </a:r>
            <a:r>
              <a:rPr lang="en-US" sz="1600" dirty="0" err="1" smtClean="0"/>
              <a:t>parola</a:t>
            </a:r>
            <a:r>
              <a:rPr lang="en-US" sz="1600" dirty="0" smtClean="0"/>
              <a:t> da </a:t>
            </a:r>
            <a:r>
              <a:rPr lang="en-US" sz="1600" dirty="0" err="1" smtClean="0"/>
              <a:t>prelevare</a:t>
            </a:r>
            <a:r>
              <a:rPr lang="en-US" sz="16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IMAR e PC </a:t>
            </a:r>
            <a:r>
              <a:rPr lang="en-US" sz="1600" dirty="0" err="1" smtClean="0"/>
              <a:t>possiedono</a:t>
            </a:r>
            <a:r>
              <a:rPr lang="en-US" sz="1600" dirty="0" smtClean="0"/>
              <a:t> </a:t>
            </a:r>
            <a:r>
              <a:rPr lang="en-US" sz="1600" dirty="0" err="1" smtClean="0"/>
              <a:t>degli</a:t>
            </a:r>
            <a:r>
              <a:rPr lang="en-US" sz="1600" dirty="0" smtClean="0"/>
              <a:t> </a:t>
            </a:r>
            <a:r>
              <a:rPr lang="en-US" sz="1600" b="1" dirty="0" err="1" smtClean="0"/>
              <a:t>incrementatori</a:t>
            </a:r>
            <a:r>
              <a:rPr lang="en-US" sz="1600" dirty="0" smtClean="0"/>
              <a:t>,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che</a:t>
            </a:r>
            <a:r>
              <a:rPr lang="en-US" sz="1600" dirty="0" smtClean="0"/>
              <a:t> </a:t>
            </a:r>
            <a:r>
              <a:rPr lang="en-US" sz="1600" b="1" dirty="0" err="1" smtClean="0"/>
              <a:t>elimina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l'uso</a:t>
            </a:r>
            <a:r>
              <a:rPr lang="en-US" sz="1600" b="1" dirty="0" smtClean="0"/>
              <a:t> dell‘ ALU per </a:t>
            </a:r>
            <a:r>
              <a:rPr lang="en-US" sz="1600" b="1" dirty="0" err="1" smtClean="0"/>
              <a:t>aggiornarli</a:t>
            </a:r>
            <a:r>
              <a:rPr lang="en-US" sz="16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/>
              <a:t>l'ALU</a:t>
            </a:r>
            <a:r>
              <a:rPr lang="en-US" sz="1600" dirty="0" smtClean="0"/>
              <a:t> </a:t>
            </a:r>
            <a:r>
              <a:rPr lang="en-US" sz="1600" dirty="0" err="1" smtClean="0"/>
              <a:t>modifica</a:t>
            </a:r>
            <a:r>
              <a:rPr lang="en-US" sz="1600" dirty="0" smtClean="0"/>
              <a:t> </a:t>
            </a:r>
            <a:r>
              <a:rPr lang="en-US" sz="1600" dirty="0" err="1" smtClean="0"/>
              <a:t>ilPC</a:t>
            </a:r>
            <a:r>
              <a:rPr lang="en-US" sz="1600" dirty="0" smtClean="0"/>
              <a:t> solo con le </a:t>
            </a:r>
            <a:r>
              <a:rPr lang="en-US" sz="1600" dirty="0" err="1" smtClean="0"/>
              <a:t>istruzioni</a:t>
            </a:r>
            <a:r>
              <a:rPr lang="en-US" sz="1600" dirty="0" smtClean="0"/>
              <a:t> di </a:t>
            </a:r>
            <a:r>
              <a:rPr lang="en-US" sz="1600" b="1" dirty="0" err="1" smtClean="0"/>
              <a:t>diramazione</a:t>
            </a:r>
            <a:r>
              <a:rPr lang="en-US" sz="1600" b="1" dirty="0" smtClean="0"/>
              <a:t>, INVOKEVIRTUAL e IRETURN</a:t>
            </a:r>
            <a:r>
              <a:rPr lang="en-US" sz="16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/>
              <a:t>Quando</a:t>
            </a:r>
            <a:r>
              <a:rPr lang="en-US" sz="1600" dirty="0" smtClean="0"/>
              <a:t> PC era </a:t>
            </a:r>
            <a:r>
              <a:rPr lang="en-US" sz="1600" dirty="0" err="1" smtClean="0"/>
              <a:t>modificato</a:t>
            </a:r>
            <a:r>
              <a:rPr lang="en-US" sz="1600" dirty="0" smtClean="0"/>
              <a:t> </a:t>
            </a:r>
            <a:r>
              <a:rPr lang="en-US" sz="1600" dirty="0" err="1" smtClean="0"/>
              <a:t>dall'ALU</a:t>
            </a:r>
            <a:r>
              <a:rPr lang="en-US" sz="1600" dirty="0" smtClean="0"/>
              <a:t>,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suo</a:t>
            </a:r>
            <a:r>
              <a:rPr lang="en-US" sz="1600" dirty="0" smtClean="0"/>
              <a:t> </a:t>
            </a:r>
            <a:r>
              <a:rPr lang="en-US" sz="1600" dirty="0" err="1" smtClean="0"/>
              <a:t>nuovo</a:t>
            </a:r>
            <a:r>
              <a:rPr lang="en-US" sz="1600" dirty="0" smtClean="0"/>
              <a:t> </a:t>
            </a:r>
            <a:r>
              <a:rPr lang="en-US" sz="1600" dirty="0" err="1" smtClean="0"/>
              <a:t>valore</a:t>
            </a:r>
            <a:r>
              <a:rPr lang="en-US" sz="1600" dirty="0" smtClean="0"/>
              <a:t> </a:t>
            </a:r>
            <a:r>
              <a:rPr lang="en-US" sz="1600" dirty="0" err="1" smtClean="0"/>
              <a:t>veniva</a:t>
            </a:r>
            <a:r>
              <a:rPr lang="en-US" sz="1600" dirty="0" smtClean="0"/>
              <a:t> </a:t>
            </a:r>
            <a:r>
              <a:rPr lang="en-US" sz="1600" dirty="0" err="1" smtClean="0"/>
              <a:t>copiato</a:t>
            </a:r>
            <a:r>
              <a:rPr lang="en-US" sz="1600" dirty="0" smtClean="0"/>
              <a:t> in IMAR</a:t>
            </a:r>
            <a:r>
              <a:rPr lang="en-US" sz="1600" dirty="0"/>
              <a:t>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03"/>
    </mc:Choice>
    <mc:Fallback>
      <p:transition spd="slow" advTm="123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16" y="3000208"/>
            <a:ext cx="5915384" cy="375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159935" y="1447855"/>
            <a:ext cx="84233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L'IFU ha un </a:t>
            </a:r>
            <a:r>
              <a:rPr lang="en-US" b="1" dirty="0" err="1" smtClean="0"/>
              <a:t>proprio</a:t>
            </a:r>
            <a:r>
              <a:rPr lang="en-US" b="1" dirty="0" smtClean="0"/>
              <a:t> </a:t>
            </a:r>
            <a:r>
              <a:rPr lang="en-US" b="1" dirty="0" err="1" smtClean="0"/>
              <a:t>registro</a:t>
            </a:r>
            <a:r>
              <a:rPr lang="en-US" b="1" dirty="0" smtClean="0"/>
              <a:t> IMAR </a:t>
            </a:r>
            <a:r>
              <a:rPr lang="en-US" dirty="0" smtClean="0"/>
              <a:t>per </a:t>
            </a:r>
            <a:r>
              <a:rPr lang="en-US" dirty="0" err="1" smtClean="0"/>
              <a:t>indirizzare</a:t>
            </a:r>
            <a:r>
              <a:rPr lang="en-US" dirty="0" smtClean="0"/>
              <a:t> la </a:t>
            </a:r>
            <a:r>
              <a:rPr lang="en-US" dirty="0" err="1" smtClean="0"/>
              <a:t>porzione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memoria</a:t>
            </a:r>
            <a:r>
              <a:rPr lang="en-US" dirty="0" smtClean="0"/>
              <a:t> in cui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trova</a:t>
            </a:r>
            <a:r>
              <a:rPr lang="en-US" dirty="0" smtClean="0"/>
              <a:t> la </a:t>
            </a:r>
            <a:r>
              <a:rPr lang="en-US" dirty="0" err="1" smtClean="0"/>
              <a:t>parola</a:t>
            </a:r>
            <a:r>
              <a:rPr lang="en-US" dirty="0" smtClean="0"/>
              <a:t> da </a:t>
            </a:r>
            <a:r>
              <a:rPr lang="en-US" dirty="0" err="1" smtClean="0"/>
              <a:t>prelevare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IMAR e Pc </a:t>
            </a:r>
            <a:r>
              <a:rPr lang="en-US" dirty="0" err="1" smtClean="0"/>
              <a:t>possiedono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b="1" dirty="0" err="1" smtClean="0"/>
              <a:t>incrementatori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b="1" dirty="0" err="1" smtClean="0"/>
              <a:t>elimina</a:t>
            </a:r>
            <a:r>
              <a:rPr lang="en-US" b="1" dirty="0" smtClean="0"/>
              <a:t> </a:t>
            </a:r>
            <a:r>
              <a:rPr lang="en-US" b="1" dirty="0" err="1" smtClean="0"/>
              <a:t>l'uso</a:t>
            </a:r>
            <a:r>
              <a:rPr lang="en-US" b="1" dirty="0" smtClean="0"/>
              <a:t> </a:t>
            </a:r>
            <a:r>
              <a:rPr lang="en-US" b="1" dirty="0" err="1" smtClean="0"/>
              <a:t>dell'ALU</a:t>
            </a:r>
            <a:r>
              <a:rPr lang="en-US" b="1" dirty="0" smtClean="0"/>
              <a:t> per </a:t>
            </a:r>
            <a:r>
              <a:rPr lang="en-US" b="1" dirty="0" err="1" smtClean="0"/>
              <a:t>aggiornarli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l'ALU</a:t>
            </a:r>
            <a:r>
              <a:rPr lang="en-US" dirty="0" smtClean="0"/>
              <a:t> </a:t>
            </a:r>
            <a:r>
              <a:rPr lang="en-US" dirty="0" err="1" smtClean="0"/>
              <a:t>modifica</a:t>
            </a:r>
            <a:r>
              <a:rPr lang="en-US" dirty="0" smtClean="0"/>
              <a:t> Il PC solo con le </a:t>
            </a:r>
            <a:r>
              <a:rPr lang="en-US" dirty="0" err="1" smtClean="0"/>
              <a:t>istruzioni</a:t>
            </a:r>
            <a:r>
              <a:rPr lang="en-US" dirty="0" smtClean="0"/>
              <a:t> di </a:t>
            </a:r>
            <a:r>
              <a:rPr lang="en-US" b="1" dirty="0" err="1" smtClean="0"/>
              <a:t>diramazione</a:t>
            </a:r>
            <a:r>
              <a:rPr lang="en-US" b="1" dirty="0" smtClean="0"/>
              <a:t>, INVOKEVIRTUAL e IRETURN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Quando</a:t>
            </a:r>
            <a:r>
              <a:rPr lang="en-US" dirty="0" smtClean="0"/>
              <a:t> PC era </a:t>
            </a:r>
            <a:r>
              <a:rPr lang="en-US" dirty="0" err="1" smtClean="0"/>
              <a:t>modificato</a:t>
            </a:r>
            <a:r>
              <a:rPr lang="en-US" dirty="0" smtClean="0"/>
              <a:t> </a:t>
            </a:r>
            <a:r>
              <a:rPr lang="en-US" dirty="0" err="1" smtClean="0"/>
              <a:t>dall'ALU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suo</a:t>
            </a:r>
            <a:r>
              <a:rPr lang="en-US" dirty="0" smtClean="0"/>
              <a:t> </a:t>
            </a:r>
            <a:r>
              <a:rPr lang="en-US" dirty="0" err="1" smtClean="0"/>
              <a:t>nuovo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valore</a:t>
            </a:r>
            <a:r>
              <a:rPr lang="en-US" dirty="0" smtClean="0"/>
              <a:t> </a:t>
            </a:r>
            <a:r>
              <a:rPr lang="en-US" dirty="0" err="1" smtClean="0"/>
              <a:t>veniva</a:t>
            </a:r>
            <a:r>
              <a:rPr lang="en-US" dirty="0" smtClean="0"/>
              <a:t> </a:t>
            </a:r>
            <a:r>
              <a:rPr lang="en-US" dirty="0" err="1" smtClean="0"/>
              <a:t>copiato</a:t>
            </a:r>
            <a:r>
              <a:rPr lang="en-US" dirty="0" smtClean="0"/>
              <a:t> in IMAR</a:t>
            </a:r>
            <a:r>
              <a:rPr lang="en-US" dirty="0"/>
              <a:t>.</a:t>
            </a:r>
          </a:p>
        </p:txBody>
      </p:sp>
      <p:sp>
        <p:nvSpPr>
          <p:cNvPr id="5" name="Rettangolo 4"/>
          <p:cNvSpPr/>
          <p:nvPr/>
        </p:nvSpPr>
        <p:spPr>
          <a:xfrm>
            <a:off x="159935" y="3479180"/>
            <a:ext cx="31353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Siccome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microprogramma</a:t>
            </a:r>
            <a:r>
              <a:rPr lang="en-US" dirty="0" smtClean="0"/>
              <a:t> non </a:t>
            </a:r>
            <a:r>
              <a:rPr lang="en-US" dirty="0" err="1" smtClean="0"/>
              <a:t>incrementa</a:t>
            </a:r>
            <a:r>
              <a:rPr lang="en-US" dirty="0" smtClean="0"/>
              <a:t> </a:t>
            </a:r>
            <a:r>
              <a:rPr lang="en-US" dirty="0" err="1" smtClean="0"/>
              <a:t>più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PC, è </a:t>
            </a:r>
            <a:r>
              <a:rPr lang="en-US" b="1" dirty="0" err="1" smtClean="0"/>
              <a:t>compito</a:t>
            </a:r>
            <a:r>
              <a:rPr lang="en-US" b="1" dirty="0" smtClean="0"/>
              <a:t> </a:t>
            </a:r>
            <a:r>
              <a:rPr lang="en-US" b="1" dirty="0" err="1" smtClean="0"/>
              <a:t>dell'IFU</a:t>
            </a:r>
            <a:r>
              <a:rPr lang="en-US" b="1" dirty="0" smtClean="0"/>
              <a:t> </a:t>
            </a:r>
            <a:r>
              <a:rPr lang="en-US" dirty="0" err="1" smtClean="0"/>
              <a:t>tenere</a:t>
            </a:r>
            <a:r>
              <a:rPr lang="en-US" dirty="0" smtClean="0"/>
              <a:t> </a:t>
            </a:r>
            <a:r>
              <a:rPr lang="en-US" dirty="0" err="1" smtClean="0"/>
              <a:t>aggiornato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PC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Quando</a:t>
            </a:r>
            <a:r>
              <a:rPr lang="en-US" dirty="0" smtClean="0"/>
              <a:t> MBR1 (oMBR2) </a:t>
            </a:r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letto</a:t>
            </a:r>
            <a:r>
              <a:rPr lang="en-US" dirty="0" smtClean="0"/>
              <a:t>, </a:t>
            </a:r>
            <a:r>
              <a:rPr lang="en-US" b="1" dirty="0" smtClean="0"/>
              <a:t>PC </a:t>
            </a:r>
            <a:r>
              <a:rPr lang="en-US" dirty="0" smtClean="0"/>
              <a:t>è </a:t>
            </a:r>
            <a:r>
              <a:rPr lang="en-US" dirty="0" err="1" smtClean="0"/>
              <a:t>incrementato</a:t>
            </a:r>
            <a:r>
              <a:rPr lang="en-US" dirty="0" smtClean="0"/>
              <a:t> dal </a:t>
            </a:r>
            <a:r>
              <a:rPr lang="en-US" dirty="0" err="1" smtClean="0"/>
              <a:t>suo</a:t>
            </a:r>
            <a:r>
              <a:rPr lang="en-US" dirty="0" smtClean="0"/>
              <a:t> </a:t>
            </a:r>
            <a:r>
              <a:rPr lang="en-US" dirty="0" err="1" smtClean="0"/>
              <a:t>proprio</a:t>
            </a:r>
            <a:r>
              <a:rPr lang="en-US" dirty="0" smtClean="0"/>
              <a:t> </a:t>
            </a:r>
            <a:r>
              <a:rPr lang="en-US" b="1" dirty="0" err="1" smtClean="0"/>
              <a:t>incrementatore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</a:t>
            </a:r>
            <a:r>
              <a:rPr lang="en-US" dirty="0" err="1" smtClean="0"/>
              <a:t>questo</a:t>
            </a:r>
            <a:r>
              <a:rPr lang="en-US" dirty="0" smtClean="0"/>
              <a:t> </a:t>
            </a:r>
            <a:r>
              <a:rPr lang="en-US" dirty="0" err="1" smtClean="0"/>
              <a:t>modo</a:t>
            </a:r>
            <a:r>
              <a:rPr lang="en-US" dirty="0" smtClean="0"/>
              <a:t>, PC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sempre</a:t>
            </a:r>
            <a:r>
              <a:rPr lang="en-US" dirty="0" smtClean="0"/>
              <a:t> </a:t>
            </a:r>
            <a:r>
              <a:rPr lang="en-US" dirty="0" err="1" smtClean="0"/>
              <a:t>l'indirizzo</a:t>
            </a:r>
            <a:r>
              <a:rPr lang="en-US" dirty="0" smtClean="0"/>
              <a:t> del primo byte non </a:t>
            </a:r>
            <a:r>
              <a:rPr lang="en-US" dirty="0" err="1" smtClean="0"/>
              <a:t>ancora</a:t>
            </a:r>
            <a:r>
              <a:rPr lang="en-US" dirty="0" smtClean="0"/>
              <a:t> </a:t>
            </a:r>
            <a:r>
              <a:rPr lang="en-US" dirty="0" err="1" smtClean="0"/>
              <a:t>consumato</a:t>
            </a:r>
            <a:r>
              <a:rPr lang="en-US" dirty="0"/>
              <a:t>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86"/>
    </mc:Choice>
    <mc:Fallback>
      <p:transition spd="slow" advTm="76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16" y="3000208"/>
            <a:ext cx="5915384" cy="375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159935" y="1447855"/>
            <a:ext cx="8613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b="1" dirty="0" smtClean="0"/>
              <a:t>MBR1 </a:t>
            </a:r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posto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busB</a:t>
            </a:r>
            <a:r>
              <a:rPr lang="en-US" dirty="0" smtClean="0"/>
              <a:t>, lo shifter </a:t>
            </a:r>
            <a:r>
              <a:rPr lang="en-US" b="1" dirty="0" err="1" smtClean="0"/>
              <a:t>trasla</a:t>
            </a:r>
            <a:r>
              <a:rPr lang="en-US" b="1" dirty="0" smtClean="0"/>
              <a:t> a </a:t>
            </a:r>
            <a:r>
              <a:rPr lang="en-US" b="1" dirty="0" err="1" smtClean="0"/>
              <a:t>destra</a:t>
            </a:r>
            <a:r>
              <a:rPr lang="en-US" b="1" dirty="0" smtClean="0"/>
              <a:t> di 1 byte </a:t>
            </a:r>
            <a:r>
              <a:rPr lang="en-US" dirty="0" smtClean="0"/>
              <a:t>e </a:t>
            </a:r>
            <a:r>
              <a:rPr lang="en-US" dirty="0" err="1" smtClean="0"/>
              <a:t>carica</a:t>
            </a:r>
            <a:r>
              <a:rPr lang="en-US" dirty="0" smtClean="0"/>
              <a:t> </a:t>
            </a:r>
            <a:r>
              <a:rPr lang="en-US" b="1" dirty="0" smtClean="0"/>
              <a:t>MBR1</a:t>
            </a:r>
            <a:r>
              <a:rPr lang="en-US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b="1" dirty="0" smtClean="0"/>
              <a:t>MBR2 </a:t>
            </a:r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posto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busB</a:t>
            </a:r>
            <a:r>
              <a:rPr lang="en-US" dirty="0" smtClean="0"/>
              <a:t>, lo shifter </a:t>
            </a:r>
            <a:r>
              <a:rPr lang="en-US" b="1" dirty="0" err="1" smtClean="0"/>
              <a:t>trasla</a:t>
            </a:r>
            <a:r>
              <a:rPr lang="en-US" b="1" dirty="0" smtClean="0"/>
              <a:t> a </a:t>
            </a:r>
            <a:r>
              <a:rPr lang="en-US" b="1" dirty="0" err="1" smtClean="0"/>
              <a:t>destra</a:t>
            </a:r>
            <a:r>
              <a:rPr lang="en-US" b="1" dirty="0" smtClean="0"/>
              <a:t> di 2 byte </a:t>
            </a:r>
            <a:r>
              <a:rPr lang="en-US" dirty="0" smtClean="0"/>
              <a:t>e </a:t>
            </a:r>
            <a:r>
              <a:rPr lang="en-US" dirty="0" err="1" smtClean="0"/>
              <a:t>carica</a:t>
            </a:r>
            <a:r>
              <a:rPr lang="en-US" dirty="0" smtClean="0"/>
              <a:t> </a:t>
            </a:r>
            <a:r>
              <a:rPr lang="en-US" b="1" dirty="0" smtClean="0"/>
              <a:t>MBR2</a:t>
            </a:r>
            <a:r>
              <a:rPr lang="en-US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 lo shift register </a:t>
            </a:r>
            <a:r>
              <a:rPr lang="en-US" dirty="0" err="1" smtClean="0"/>
              <a:t>si</a:t>
            </a:r>
            <a:r>
              <a:rPr lang="en-US" dirty="0" smtClean="0"/>
              <a:t> è </a:t>
            </a:r>
            <a:r>
              <a:rPr lang="en-US" b="1" dirty="0" err="1" smtClean="0"/>
              <a:t>svuotato</a:t>
            </a:r>
            <a:r>
              <a:rPr lang="en-US" dirty="0" smtClean="0"/>
              <a:t>, </a:t>
            </a:r>
            <a:r>
              <a:rPr lang="en-US" dirty="0" err="1" smtClean="0"/>
              <a:t>l'IFU</a:t>
            </a:r>
            <a:r>
              <a:rPr lang="en-US" dirty="0" smtClean="0"/>
              <a:t> </a:t>
            </a:r>
            <a:r>
              <a:rPr lang="en-US" dirty="0" err="1" smtClean="0"/>
              <a:t>inizia</a:t>
            </a:r>
            <a:r>
              <a:rPr lang="en-US" dirty="0" smtClean="0"/>
              <a:t> un </a:t>
            </a:r>
            <a:r>
              <a:rPr lang="en-US" dirty="0" err="1" smtClean="0"/>
              <a:t>ciclo</a:t>
            </a:r>
            <a:r>
              <a:rPr lang="en-US" dirty="0" smtClean="0"/>
              <a:t> di </a:t>
            </a:r>
            <a:r>
              <a:rPr lang="en-US" dirty="0" err="1" smtClean="0"/>
              <a:t>memoria</a:t>
            </a:r>
            <a:r>
              <a:rPr lang="en-US" dirty="0" smtClean="0"/>
              <a:t> per </a:t>
            </a:r>
            <a:r>
              <a:rPr lang="en-US" dirty="0" err="1" smtClean="0"/>
              <a:t>leggere</a:t>
            </a:r>
            <a:r>
              <a:rPr lang="en-US" dirty="0" smtClean="0"/>
              <a:t> </a:t>
            </a:r>
            <a:r>
              <a:rPr lang="en-US" dirty="0" err="1" smtClean="0"/>
              <a:t>nuovi</a:t>
            </a:r>
            <a:r>
              <a:rPr lang="en-US" dirty="0" smtClean="0"/>
              <a:t> byte e </a:t>
            </a:r>
            <a:r>
              <a:rPr lang="en-US" dirty="0" err="1" smtClean="0"/>
              <a:t>riempire</a:t>
            </a:r>
            <a:r>
              <a:rPr lang="en-US" dirty="0" smtClean="0"/>
              <a:t> lo shifter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85"/>
    </mc:Choice>
    <mc:Fallback>
      <p:transition spd="slow" advTm="33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1" y="1545026"/>
            <a:ext cx="3925851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tangolo 4"/>
          <p:cNvSpPr/>
          <p:nvPr/>
        </p:nvSpPr>
        <p:spPr>
          <a:xfrm>
            <a:off x="4028534" y="1859816"/>
            <a:ext cx="51154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figura</a:t>
            </a:r>
            <a:r>
              <a:rPr lang="en-US" dirty="0" smtClean="0"/>
              <a:t> </a:t>
            </a:r>
            <a:r>
              <a:rPr lang="en-US" dirty="0" err="1" smtClean="0"/>
              <a:t>mostra</a:t>
            </a:r>
            <a:r>
              <a:rPr lang="en-US" dirty="0" smtClean="0"/>
              <a:t> </a:t>
            </a:r>
            <a:r>
              <a:rPr lang="en-US" b="1" dirty="0" smtClean="0"/>
              <a:t>Mic2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versione</a:t>
            </a:r>
            <a:r>
              <a:rPr lang="en-US" dirty="0" smtClean="0"/>
              <a:t> </a:t>
            </a:r>
            <a:r>
              <a:rPr lang="en-US" dirty="0" err="1" smtClean="0"/>
              <a:t>migliorata</a:t>
            </a:r>
            <a:r>
              <a:rPr lang="en-US" dirty="0" smtClean="0"/>
              <a:t> di Mic1, </a:t>
            </a:r>
            <a:r>
              <a:rPr lang="en-US" dirty="0" err="1" smtClean="0"/>
              <a:t>che</a:t>
            </a:r>
            <a:r>
              <a:rPr lang="en-US" dirty="0" smtClean="0"/>
              <a:t> è </a:t>
            </a:r>
            <a:r>
              <a:rPr lang="en-US" dirty="0" err="1" smtClean="0"/>
              <a:t>esteso</a:t>
            </a:r>
            <a:r>
              <a:rPr lang="en-US" dirty="0" smtClean="0"/>
              <a:t> con </a:t>
            </a:r>
            <a:r>
              <a:rPr lang="en-US" dirty="0" err="1" smtClean="0"/>
              <a:t>il</a:t>
            </a:r>
            <a:r>
              <a:rPr lang="en-US" dirty="0" smtClean="0"/>
              <a:t> bus A e </a:t>
            </a:r>
            <a:r>
              <a:rPr lang="en-US" dirty="0" err="1" smtClean="0"/>
              <a:t>conl'</a:t>
            </a:r>
            <a:r>
              <a:rPr lang="en-US" b="1" dirty="0" err="1" smtClean="0"/>
              <a:t>IFU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L'IFU </a:t>
            </a:r>
            <a:r>
              <a:rPr lang="en-US" dirty="0" err="1" smtClean="0"/>
              <a:t>permette</a:t>
            </a:r>
            <a:r>
              <a:rPr lang="en-US" dirty="0" smtClean="0"/>
              <a:t> di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/>
              <a:t>Eliminare</a:t>
            </a:r>
            <a:r>
              <a:rPr lang="en-US" b="1" dirty="0" smtClean="0"/>
              <a:t> </a:t>
            </a:r>
            <a:r>
              <a:rPr lang="en-US" dirty="0" smtClean="0"/>
              <a:t>Main1</a:t>
            </a:r>
            <a:r>
              <a:rPr lang="en-US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/>
              <a:t>Risparmiare</a:t>
            </a:r>
            <a:r>
              <a:rPr lang="en-US" b="1" dirty="0" smtClean="0"/>
              <a:t> </a:t>
            </a:r>
            <a:r>
              <a:rPr lang="en-US" dirty="0" err="1" smtClean="0"/>
              <a:t>l'uso</a:t>
            </a:r>
            <a:r>
              <a:rPr lang="en-US" dirty="0" smtClean="0"/>
              <a:t> </a:t>
            </a:r>
            <a:r>
              <a:rPr lang="en-US" dirty="0" err="1" smtClean="0"/>
              <a:t>dell'ALU</a:t>
            </a:r>
            <a:r>
              <a:rPr lang="en-US" dirty="0" smtClean="0"/>
              <a:t> per </a:t>
            </a:r>
            <a:r>
              <a:rPr lang="en-US" dirty="0" err="1" smtClean="0"/>
              <a:t>incrementare</a:t>
            </a:r>
            <a:r>
              <a:rPr lang="en-US" dirty="0" smtClean="0"/>
              <a:t> PC</a:t>
            </a:r>
            <a:r>
              <a:rPr lang="en-US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/>
              <a:t>Ridurre</a:t>
            </a:r>
            <a:r>
              <a:rPr lang="en-US" b="1" dirty="0" smtClean="0"/>
              <a:t> </a:t>
            </a:r>
            <a:r>
              <a:rPr lang="en-US" dirty="0" smtClean="0"/>
              <a:t>la </a:t>
            </a:r>
            <a:r>
              <a:rPr lang="en-US" dirty="0" err="1" smtClean="0"/>
              <a:t>lunghezza</a:t>
            </a:r>
            <a:r>
              <a:rPr lang="en-US" dirty="0" smtClean="0"/>
              <a:t> del </a:t>
            </a:r>
            <a:r>
              <a:rPr lang="en-US" dirty="0" err="1" smtClean="0"/>
              <a:t>percorso</a:t>
            </a:r>
            <a:r>
              <a:rPr lang="en-US" dirty="0" smtClean="0"/>
              <a:t> </a:t>
            </a:r>
            <a:r>
              <a:rPr lang="en-US" dirty="0" err="1" smtClean="0"/>
              <a:t>ogni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è </a:t>
            </a:r>
            <a:r>
              <a:rPr lang="en-US" dirty="0" err="1" smtClean="0"/>
              <a:t>calcolato</a:t>
            </a:r>
            <a:r>
              <a:rPr lang="en-US" dirty="0" smtClean="0"/>
              <a:t> un offset a 16bit</a:t>
            </a:r>
            <a:r>
              <a:rPr lang="en-US" dirty="0"/>
              <a:t>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63"/>
    </mc:Choice>
    <mc:Fallback>
      <p:transition spd="slow" advTm="47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2"/>
          <p:cNvSpPr txBox="1">
            <a:spLocks noChangeArrowheads="1"/>
          </p:cNvSpPr>
          <p:nvPr/>
        </p:nvSpPr>
        <p:spPr bwMode="auto">
          <a:xfrm>
            <a:off x="1911350" y="914399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11" name="Text Box 3"/>
          <p:cNvSpPr txBox="1">
            <a:spLocks noChangeArrowheads="1"/>
          </p:cNvSpPr>
          <p:nvPr/>
        </p:nvSpPr>
        <p:spPr bwMode="auto">
          <a:xfrm>
            <a:off x="323850" y="1447799"/>
            <a:ext cx="805021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Grazie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IFU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possiamo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sovrapporre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fetch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IJVM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quelle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decodifica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ed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questa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e’ un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primo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pipeline a 2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stadi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384175" y="3508374"/>
            <a:ext cx="2170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 ijvm 2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384175" y="3184524"/>
            <a:ext cx="2170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 ijvm 1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384175" y="3832224"/>
            <a:ext cx="2170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 ijvm 3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15" name="Text Box 7"/>
          <p:cNvSpPr txBox="1">
            <a:spLocks noChangeArrowheads="1"/>
          </p:cNvSpPr>
          <p:nvPr/>
        </p:nvSpPr>
        <p:spPr bwMode="auto">
          <a:xfrm>
            <a:off x="384175" y="4156074"/>
            <a:ext cx="2170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 ijvm 4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16" name="Text Box 8"/>
          <p:cNvSpPr txBox="1">
            <a:spLocks noChangeArrowheads="1"/>
          </p:cNvSpPr>
          <p:nvPr/>
        </p:nvSpPr>
        <p:spPr bwMode="auto">
          <a:xfrm>
            <a:off x="384175" y="4479924"/>
            <a:ext cx="2170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 ijvm 5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18" name="Line 10"/>
          <p:cNvSpPr>
            <a:spLocks noChangeShapeType="1"/>
          </p:cNvSpPr>
          <p:nvPr/>
        </p:nvSpPr>
        <p:spPr bwMode="auto">
          <a:xfrm flipV="1">
            <a:off x="2609850" y="2743199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19" name="Line 11"/>
          <p:cNvSpPr>
            <a:spLocks noChangeShapeType="1"/>
          </p:cNvSpPr>
          <p:nvPr/>
        </p:nvSpPr>
        <p:spPr bwMode="auto">
          <a:xfrm flipV="1">
            <a:off x="3143250" y="2743199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22" name="Line 14"/>
          <p:cNvSpPr>
            <a:spLocks noChangeShapeType="1"/>
          </p:cNvSpPr>
          <p:nvPr/>
        </p:nvSpPr>
        <p:spPr bwMode="auto">
          <a:xfrm flipV="1">
            <a:off x="3676650" y="2743199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23" name="Line 15"/>
          <p:cNvSpPr>
            <a:spLocks noChangeShapeType="1"/>
          </p:cNvSpPr>
          <p:nvPr/>
        </p:nvSpPr>
        <p:spPr bwMode="auto">
          <a:xfrm flipV="1">
            <a:off x="4210050" y="2743199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24" name="Line 16"/>
          <p:cNvSpPr>
            <a:spLocks noChangeShapeType="1"/>
          </p:cNvSpPr>
          <p:nvPr/>
        </p:nvSpPr>
        <p:spPr bwMode="auto">
          <a:xfrm flipV="1">
            <a:off x="4743450" y="2743199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25" name="Line 17"/>
          <p:cNvSpPr>
            <a:spLocks noChangeShapeType="1"/>
          </p:cNvSpPr>
          <p:nvPr/>
        </p:nvSpPr>
        <p:spPr bwMode="auto">
          <a:xfrm flipV="1">
            <a:off x="5276850" y="2743199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26" name="Line 18"/>
          <p:cNvSpPr>
            <a:spLocks noChangeShapeType="1"/>
          </p:cNvSpPr>
          <p:nvPr/>
        </p:nvSpPr>
        <p:spPr bwMode="auto">
          <a:xfrm flipV="1">
            <a:off x="5810250" y="2743199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28" name="Rectangle 20"/>
          <p:cNvSpPr>
            <a:spLocks noChangeArrowheads="1"/>
          </p:cNvSpPr>
          <p:nvPr/>
        </p:nvSpPr>
        <p:spPr bwMode="auto">
          <a:xfrm>
            <a:off x="2609850" y="3238499"/>
            <a:ext cx="533400" cy="2286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29" name="Rectangle 21"/>
          <p:cNvSpPr>
            <a:spLocks noChangeArrowheads="1"/>
          </p:cNvSpPr>
          <p:nvPr/>
        </p:nvSpPr>
        <p:spPr bwMode="auto">
          <a:xfrm>
            <a:off x="3155950" y="3581399"/>
            <a:ext cx="533400" cy="2286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0" name="Rectangle 22"/>
          <p:cNvSpPr>
            <a:spLocks noChangeArrowheads="1"/>
          </p:cNvSpPr>
          <p:nvPr/>
        </p:nvSpPr>
        <p:spPr bwMode="auto">
          <a:xfrm>
            <a:off x="3676650" y="3886199"/>
            <a:ext cx="533400" cy="2286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1" name="Rectangle 23"/>
          <p:cNvSpPr>
            <a:spLocks noChangeArrowheads="1"/>
          </p:cNvSpPr>
          <p:nvPr/>
        </p:nvSpPr>
        <p:spPr bwMode="auto">
          <a:xfrm>
            <a:off x="4222750" y="4190999"/>
            <a:ext cx="533400" cy="2286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2" name="Rectangle 24"/>
          <p:cNvSpPr>
            <a:spLocks noChangeArrowheads="1"/>
          </p:cNvSpPr>
          <p:nvPr/>
        </p:nvSpPr>
        <p:spPr bwMode="auto">
          <a:xfrm>
            <a:off x="4743450" y="4495799"/>
            <a:ext cx="533400" cy="2286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8096250" y="2935287"/>
            <a:ext cx="533400" cy="2286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4" name="Rectangle 26"/>
          <p:cNvSpPr>
            <a:spLocks noChangeArrowheads="1"/>
          </p:cNvSpPr>
          <p:nvPr/>
        </p:nvSpPr>
        <p:spPr bwMode="auto">
          <a:xfrm>
            <a:off x="8096250" y="3316287"/>
            <a:ext cx="533400" cy="2286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5" name="Rectangle 27"/>
          <p:cNvSpPr>
            <a:spLocks noChangeArrowheads="1"/>
          </p:cNvSpPr>
          <p:nvPr/>
        </p:nvSpPr>
        <p:spPr bwMode="auto">
          <a:xfrm>
            <a:off x="3155950" y="3238499"/>
            <a:ext cx="533400" cy="2286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6" name="Rectangle 28"/>
          <p:cNvSpPr>
            <a:spLocks noChangeArrowheads="1"/>
          </p:cNvSpPr>
          <p:nvPr/>
        </p:nvSpPr>
        <p:spPr bwMode="auto">
          <a:xfrm>
            <a:off x="3702050" y="3581399"/>
            <a:ext cx="533400" cy="2286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7" name="Rectangle 29"/>
          <p:cNvSpPr>
            <a:spLocks noChangeArrowheads="1"/>
          </p:cNvSpPr>
          <p:nvPr/>
        </p:nvSpPr>
        <p:spPr bwMode="auto">
          <a:xfrm>
            <a:off x="4222750" y="3886199"/>
            <a:ext cx="533400" cy="2286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8" name="Rectangle 30"/>
          <p:cNvSpPr>
            <a:spLocks noChangeArrowheads="1"/>
          </p:cNvSpPr>
          <p:nvPr/>
        </p:nvSpPr>
        <p:spPr bwMode="auto">
          <a:xfrm>
            <a:off x="4768850" y="4190999"/>
            <a:ext cx="533400" cy="2286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39" name="Rectangle 31"/>
          <p:cNvSpPr>
            <a:spLocks noChangeArrowheads="1"/>
          </p:cNvSpPr>
          <p:nvPr/>
        </p:nvSpPr>
        <p:spPr bwMode="auto">
          <a:xfrm>
            <a:off x="5289550" y="4495799"/>
            <a:ext cx="533400" cy="2286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40" name="Text Box 32"/>
          <p:cNvSpPr txBox="1">
            <a:spLocks noChangeArrowheads="1"/>
          </p:cNvSpPr>
          <p:nvPr/>
        </p:nvSpPr>
        <p:spPr bwMode="auto">
          <a:xfrm>
            <a:off x="7385050" y="2819399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fetch</a:t>
            </a:r>
            <a:endParaRPr lang="it-IT" sz="180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41" name="Text Box 33"/>
          <p:cNvSpPr txBox="1">
            <a:spLocks noChangeArrowheads="1"/>
          </p:cNvSpPr>
          <p:nvPr/>
        </p:nvSpPr>
        <p:spPr bwMode="auto">
          <a:xfrm>
            <a:off x="6115050" y="3236912"/>
            <a:ext cx="200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decode&amp;execute</a:t>
            </a:r>
            <a:endParaRPr lang="it-IT" sz="180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55" name="Line 47"/>
          <p:cNvSpPr>
            <a:spLocks noChangeShapeType="1"/>
          </p:cNvSpPr>
          <p:nvPr/>
        </p:nvSpPr>
        <p:spPr bwMode="auto">
          <a:xfrm>
            <a:off x="2533650" y="5257799"/>
            <a:ext cx="640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656" name="Text Box 48"/>
          <p:cNvSpPr txBox="1">
            <a:spLocks noChangeArrowheads="1"/>
          </p:cNvSpPr>
          <p:nvPr/>
        </p:nvSpPr>
        <p:spPr bwMode="auto">
          <a:xfrm>
            <a:off x="2555875" y="5237162"/>
            <a:ext cx="65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step</a:t>
            </a:r>
          </a:p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57" name="Text Box 49"/>
          <p:cNvSpPr txBox="1">
            <a:spLocks noChangeArrowheads="1"/>
          </p:cNvSpPr>
          <p:nvPr/>
        </p:nvSpPr>
        <p:spPr bwMode="auto">
          <a:xfrm>
            <a:off x="3086100" y="5237162"/>
            <a:ext cx="65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step</a:t>
            </a:r>
          </a:p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it-IT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58" name="Text Box 50"/>
          <p:cNvSpPr txBox="1">
            <a:spLocks noChangeArrowheads="1"/>
          </p:cNvSpPr>
          <p:nvPr/>
        </p:nvSpPr>
        <p:spPr bwMode="auto">
          <a:xfrm>
            <a:off x="3614738" y="5238749"/>
            <a:ext cx="65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step</a:t>
            </a:r>
          </a:p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lang="it-IT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59" name="Text Box 51"/>
          <p:cNvSpPr txBox="1">
            <a:spLocks noChangeArrowheads="1"/>
          </p:cNvSpPr>
          <p:nvPr/>
        </p:nvSpPr>
        <p:spPr bwMode="auto">
          <a:xfrm>
            <a:off x="4143375" y="5237162"/>
            <a:ext cx="65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step</a:t>
            </a:r>
          </a:p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endParaRPr lang="it-IT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60" name="Text Box 52"/>
          <p:cNvSpPr txBox="1">
            <a:spLocks noChangeArrowheads="1"/>
          </p:cNvSpPr>
          <p:nvPr/>
        </p:nvSpPr>
        <p:spPr bwMode="auto">
          <a:xfrm>
            <a:off x="4672013" y="5238749"/>
            <a:ext cx="65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step</a:t>
            </a:r>
          </a:p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endParaRPr lang="it-IT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61" name="Text Box 53"/>
          <p:cNvSpPr txBox="1">
            <a:spLocks noChangeArrowheads="1"/>
          </p:cNvSpPr>
          <p:nvPr/>
        </p:nvSpPr>
        <p:spPr bwMode="auto">
          <a:xfrm>
            <a:off x="5200650" y="5238749"/>
            <a:ext cx="65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step</a:t>
            </a:r>
          </a:p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endParaRPr lang="it-IT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2730"/>
      </p:ext>
    </p:extLst>
  </p:cSld>
  <p:clrMapOvr>
    <a:masterClrMapping/>
  </p:clrMapOvr>
  <p:transition advTm="416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238" name="Group 2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292005"/>
              </p:ext>
            </p:extLst>
          </p:nvPr>
        </p:nvGraphicFramePr>
        <p:xfrm>
          <a:off x="472415" y="876523"/>
          <a:ext cx="8214385" cy="5795874"/>
        </p:xfrm>
        <a:graphic>
          <a:graphicData uri="http://schemas.openxmlformats.org/drawingml/2006/table">
            <a:tbl>
              <a:tblPr/>
              <a:tblGrid>
                <a:gridCol w="464019"/>
                <a:gridCol w="1128694"/>
                <a:gridCol w="2483127"/>
                <a:gridCol w="4138545"/>
              </a:tblGrid>
              <a:tr h="3490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Hx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Bin</a:t>
                      </a:r>
                      <a:endParaRPr kumimoji="0" lang="en-GB" sz="12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Mnemonic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Meaning</a:t>
                      </a:r>
                      <a:endParaRPr kumimoji="0" lang="en-GB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3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0001  0000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BIPUSH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byte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SP:=SP+1; mem[SP]:=byte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4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59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0101  1001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DUP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SP:=SP+1; mem[SP]:=mem[SP-1]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A7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1010  0111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Salto incondizionato (PC := PC + offset)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60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0110  0000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mem[SP]:= mem[SP+1] + mem[SP]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7e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0111  1110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IAND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mem[SP]:= mem[SP+1] &amp; mem[SP]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1001  1001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Se  mem[SP+1] == 0          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                            {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:= PC + offset}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9B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1001  1011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Se mem[SP+1] &lt; 0            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                         { 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:= PC + offset}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9F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1001  1111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IF_ICMPEQ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SP:=SP-2; Se mem[SP+1]==mem[SP+2]             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                         {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PC:=PC+offset}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84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1000  0100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const</a:t>
                      </a:r>
                      <a:r>
                        <a:rPr kumimoji="0" lang="en-GB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(signed)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em[LV+varnum]:= mem{LV+varnum] + const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0001  0101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varnum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SP:=SP+1; mem[SP]:= mem[LV+varnum]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B6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1011  0110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disp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Chiamata di  procedura (metodo)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3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1000  0000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IOR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mem[SP]:= mem[SP+1] OR  mem[SP]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AC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1010  1100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Ritorna da  procedura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36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0011  0110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 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varnum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mem[LV+varnum]:= mem[SP+1]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64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0110  0100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SP:=SP-1; mem[SP]:= mem[SP] - mem[SP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+1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13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0001  0011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 </a:t>
                      </a: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SP:=SP+1; mem[SP] := mem[CPP+index]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0000  0000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Operazione nulla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57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0101  0111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SP:=SP-1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5F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0101  1111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Temp:= mem[SP]; mem[SP]:= mem[SP-1]; 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mem[SP-1]:= Temp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C4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1100  0100</a:t>
                      </a:r>
                      <a:endParaRPr kumimoji="0" 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Prefisso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di 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istruzione 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con 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indice di 16 bit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0" marB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31521"/>
      </p:ext>
    </p:extLst>
  </p:cSld>
  <p:clrMapOvr>
    <a:masterClrMapping/>
  </p:clrMapOvr>
  <p:transition advTm="262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81155" y="1001510"/>
            <a:ext cx="88593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IFU e </a:t>
            </a:r>
            <a:r>
              <a:rPr lang="en-US" dirty="0" err="1" smtClean="0"/>
              <a:t>D&amp;Eu</a:t>
            </a:r>
            <a:r>
              <a:rPr lang="en-US" dirty="0" smtClean="0"/>
              <a:t> </a:t>
            </a:r>
            <a:r>
              <a:rPr lang="en-US" dirty="0" err="1" smtClean="0"/>
              <a:t>funzionano</a:t>
            </a:r>
            <a:r>
              <a:rPr lang="en-US" dirty="0" smtClean="0"/>
              <a:t> in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b="1" dirty="0" err="1" smtClean="0"/>
              <a:t>asincrono</a:t>
            </a:r>
            <a:r>
              <a:rPr lang="en-US" b="1" dirty="0"/>
              <a:t>;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durata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operazioni</a:t>
            </a:r>
            <a:r>
              <a:rPr lang="en-US" dirty="0" smtClean="0"/>
              <a:t> di fetch/decode &amp; execute </a:t>
            </a:r>
            <a:r>
              <a:rPr lang="en-US" dirty="0" err="1" smtClean="0"/>
              <a:t>delle</a:t>
            </a:r>
            <a:r>
              <a:rPr lang="en-US" dirty="0" smtClean="0"/>
              <a:t> diverse </a:t>
            </a:r>
            <a:r>
              <a:rPr lang="en-US" dirty="0" err="1" smtClean="0"/>
              <a:t>istruzioni</a:t>
            </a:r>
            <a:r>
              <a:rPr lang="en-US" dirty="0" smtClean="0"/>
              <a:t> </a:t>
            </a:r>
            <a:r>
              <a:rPr lang="en-US" b="1" dirty="0" smtClean="0"/>
              <a:t>non è </a:t>
            </a:r>
            <a:r>
              <a:rPr lang="en-US" b="1" dirty="0" err="1" smtClean="0"/>
              <a:t>uniforme</a:t>
            </a:r>
            <a:r>
              <a:rPr lang="en-US" b="1" dirty="0"/>
              <a:t>;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 schema di </a:t>
            </a:r>
            <a:r>
              <a:rPr lang="en-US" dirty="0" err="1" smtClean="0"/>
              <a:t>interazione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le due </a:t>
            </a:r>
            <a:r>
              <a:rPr lang="en-US" dirty="0" err="1" smtClean="0"/>
              <a:t>componenti</a:t>
            </a:r>
            <a:r>
              <a:rPr lang="en-US" dirty="0" smtClean="0"/>
              <a:t> è </a:t>
            </a:r>
            <a:r>
              <a:rPr lang="en-US" dirty="0" err="1" smtClean="0"/>
              <a:t>più</a:t>
            </a:r>
            <a:r>
              <a:rPr lang="en-US" dirty="0" smtClean="0"/>
              <a:t> di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b="1" i="1" dirty="0" err="1" smtClean="0"/>
              <a:t>produttore-consumatore</a:t>
            </a:r>
            <a:r>
              <a:rPr lang="en-US" b="1" i="1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di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b="1" i="1" dirty="0" smtClean="0"/>
              <a:t>pipeline</a:t>
            </a:r>
            <a:r>
              <a:rPr lang="en-US" i="1" dirty="0"/>
              <a:t>.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IFU “</a:t>
            </a:r>
            <a:r>
              <a:rPr lang="en-US" b="1" dirty="0"/>
              <a:t>produce</a:t>
            </a:r>
            <a:r>
              <a:rPr lang="en-US" dirty="0" smtClean="0"/>
              <a:t>” le </a:t>
            </a:r>
            <a:r>
              <a:rPr lang="en-US" dirty="0" err="1" smtClean="0"/>
              <a:t>istruzioni</a:t>
            </a:r>
            <a:r>
              <a:rPr lang="en-US" dirty="0" smtClean="0"/>
              <a:t> da </a:t>
            </a:r>
            <a:r>
              <a:rPr lang="en-US" dirty="0" err="1" smtClean="0"/>
              <a:t>eseguire</a:t>
            </a:r>
            <a:r>
              <a:rPr lang="en-US" dirty="0" smtClean="0"/>
              <a:t> e le </a:t>
            </a:r>
            <a:r>
              <a:rPr lang="en-US" dirty="0" err="1" smtClean="0"/>
              <a:t>inserisce</a:t>
            </a:r>
            <a:r>
              <a:rPr lang="en-US" dirty="0" smtClean="0"/>
              <a:t> in un buffer.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OSSERVA: IFU </a:t>
            </a:r>
            <a:r>
              <a:rPr lang="en-US" dirty="0" err="1" smtClean="0"/>
              <a:t>legge</a:t>
            </a:r>
            <a:r>
              <a:rPr lang="en-US" dirty="0" smtClean="0"/>
              <a:t> in </a:t>
            </a:r>
            <a:r>
              <a:rPr lang="en-US" dirty="0" err="1" smtClean="0"/>
              <a:t>sequenza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memoria</a:t>
            </a:r>
            <a:r>
              <a:rPr lang="en-US" dirty="0" smtClean="0"/>
              <a:t> 4 byte </a:t>
            </a:r>
            <a:r>
              <a:rPr lang="en-US" dirty="0" err="1" smtClean="0"/>
              <a:t>alla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b="1" dirty="0" smtClean="0"/>
              <a:t>solo </a:t>
            </a:r>
            <a:r>
              <a:rPr lang="en-US" b="1" dirty="0" err="1" smtClean="0"/>
              <a:t>quando</a:t>
            </a:r>
            <a:r>
              <a:rPr lang="en-US" b="1" dirty="0" smtClean="0"/>
              <a:t> </a:t>
            </a:r>
            <a:r>
              <a:rPr lang="en-US" b="1" dirty="0" err="1" smtClean="0"/>
              <a:t>c’è</a:t>
            </a:r>
            <a:r>
              <a:rPr lang="en-US" b="1" dirty="0" smtClean="0"/>
              <a:t> </a:t>
            </a:r>
            <a:r>
              <a:rPr lang="en-US" b="1" dirty="0" err="1" smtClean="0"/>
              <a:t>abbastanza</a:t>
            </a:r>
            <a:r>
              <a:rPr lang="en-US" b="1" dirty="0" smtClean="0"/>
              <a:t> </a:t>
            </a:r>
            <a:r>
              <a:rPr lang="en-US" b="1" dirty="0" err="1" smtClean="0"/>
              <a:t>spazio</a:t>
            </a:r>
            <a:r>
              <a:rPr lang="en-US" b="1" dirty="0" smtClean="0"/>
              <a:t> per </a:t>
            </a:r>
            <a:r>
              <a:rPr lang="en-US" b="1" dirty="0" err="1" smtClean="0"/>
              <a:t>inserirli</a:t>
            </a:r>
            <a:r>
              <a:rPr lang="en-US" b="1" dirty="0" smtClean="0"/>
              <a:t> </a:t>
            </a:r>
            <a:r>
              <a:rPr lang="en-US" b="1" dirty="0" err="1" smtClean="0"/>
              <a:t>nello</a:t>
            </a:r>
            <a:r>
              <a:rPr lang="en-US" b="1" dirty="0" smtClean="0"/>
              <a:t> shift register </a:t>
            </a:r>
            <a:r>
              <a:rPr lang="en-US" dirty="0" smtClean="0"/>
              <a:t>(</a:t>
            </a:r>
            <a:r>
              <a:rPr lang="en-US" dirty="0" err="1" smtClean="0"/>
              <a:t>visto</a:t>
            </a:r>
            <a:r>
              <a:rPr lang="en-US" dirty="0" smtClean="0"/>
              <a:t> come </a:t>
            </a:r>
            <a:r>
              <a:rPr lang="en-US" dirty="0" err="1" smtClean="0"/>
              <a:t>un’area</a:t>
            </a:r>
            <a:r>
              <a:rPr lang="en-US" dirty="0" smtClean="0"/>
              <a:t> di </a:t>
            </a:r>
            <a:r>
              <a:rPr lang="en-US" dirty="0" err="1" smtClean="0"/>
              <a:t>parcheggio</a:t>
            </a:r>
            <a:r>
              <a:rPr lang="en-US" dirty="0" smtClean="0"/>
              <a:t> </a:t>
            </a:r>
            <a:r>
              <a:rPr lang="en-US" dirty="0" err="1" smtClean="0"/>
              <a:t>chiamata</a:t>
            </a:r>
            <a:r>
              <a:rPr lang="en-US" dirty="0" smtClean="0"/>
              <a:t> </a:t>
            </a:r>
            <a:r>
              <a:rPr lang="en-US" b="1" dirty="0" smtClean="0"/>
              <a:t>buffer</a:t>
            </a:r>
            <a:r>
              <a:rPr lang="en-US" dirty="0"/>
              <a:t>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•</a:t>
            </a:r>
            <a:r>
              <a:rPr lang="en-US" dirty="0" err="1"/>
              <a:t>DE&amp;U“</a:t>
            </a:r>
            <a:r>
              <a:rPr lang="en-US" b="1" dirty="0" err="1"/>
              <a:t>consuma</a:t>
            </a:r>
            <a:r>
              <a:rPr lang="en-US" dirty="0" smtClean="0"/>
              <a:t>” 1 o 2 byte </a:t>
            </a:r>
            <a:r>
              <a:rPr lang="en-US" dirty="0" err="1" smtClean="0"/>
              <a:t>alla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Se </a:t>
            </a:r>
            <a:r>
              <a:rPr lang="en-US" dirty="0" err="1" smtClean="0"/>
              <a:t>cerca</a:t>
            </a:r>
            <a:r>
              <a:rPr lang="en-US" dirty="0" smtClean="0"/>
              <a:t> di  </a:t>
            </a:r>
            <a:r>
              <a:rPr lang="en-US" dirty="0" err="1" smtClean="0"/>
              <a:t>consumare</a:t>
            </a:r>
            <a:r>
              <a:rPr lang="en-US" dirty="0" smtClean="0"/>
              <a:t> byte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buffer è </a:t>
            </a:r>
            <a:r>
              <a:rPr lang="en-US" b="1" dirty="0" err="1" smtClean="0"/>
              <a:t>vuoto</a:t>
            </a:r>
            <a:r>
              <a:rPr lang="en-US" dirty="0" smtClean="0"/>
              <a:t>, </a:t>
            </a:r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b="1" dirty="0" err="1" smtClean="0"/>
              <a:t>attendere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C’è</a:t>
            </a:r>
            <a:r>
              <a:rPr lang="en-US" dirty="0" smtClean="0"/>
              <a:t> un feedback per </a:t>
            </a:r>
            <a:r>
              <a:rPr lang="en-US" dirty="0" err="1" smtClean="0"/>
              <a:t>gestire</a:t>
            </a:r>
            <a:r>
              <a:rPr lang="en-US" dirty="0" smtClean="0"/>
              <a:t> I </a:t>
            </a:r>
            <a:r>
              <a:rPr lang="en-US" dirty="0" err="1" smtClean="0"/>
              <a:t>salti</a:t>
            </a:r>
            <a:r>
              <a:rPr lang="en-US" dirty="0" smtClean="0"/>
              <a:t>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D&amp;EU </a:t>
            </a:r>
            <a:r>
              <a:rPr lang="en-US" dirty="0" err="1" smtClean="0"/>
              <a:t>modifica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PC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buffer </a:t>
            </a:r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svuotato</a:t>
            </a:r>
            <a:r>
              <a:rPr lang="en-US" dirty="0" smtClean="0"/>
              <a:t> e </a:t>
            </a:r>
            <a:r>
              <a:rPr lang="en-US" dirty="0" err="1" smtClean="0"/>
              <a:t>ri-riempito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con byte </a:t>
            </a:r>
            <a:r>
              <a:rPr lang="en-US" dirty="0" err="1" smtClean="0"/>
              <a:t>prelevati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memoria</a:t>
            </a:r>
            <a:r>
              <a:rPr lang="en-US" dirty="0" smtClean="0"/>
              <a:t> a </a:t>
            </a:r>
            <a:br>
              <a:rPr lang="en-US" dirty="0" smtClean="0"/>
            </a:br>
            <a:r>
              <a:rPr lang="en-US" dirty="0" err="1" smtClean="0"/>
              <a:t>partire</a:t>
            </a:r>
            <a:r>
              <a:rPr lang="en-US" dirty="0" smtClean="0"/>
              <a:t> </a:t>
            </a:r>
            <a:r>
              <a:rPr lang="en-US" dirty="0" err="1" smtClean="0"/>
              <a:t>dall’indirizzo</a:t>
            </a:r>
            <a:r>
              <a:rPr lang="en-US" dirty="0" smtClean="0"/>
              <a:t> in PC</a:t>
            </a:r>
            <a:r>
              <a:rPr lang="en-US" dirty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061" y="4149970"/>
            <a:ext cx="3824467" cy="2455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57"/>
    </mc:Choice>
    <mc:Fallback>
      <p:transition spd="slow" advTm="143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1962150" y="840356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6387" name="Picture 6" descr="IF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19" y="3058444"/>
            <a:ext cx="4882431" cy="316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0" y="1915063"/>
            <a:ext cx="880745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Componenti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IFU: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- IMAR +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Incrementatore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- PC +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Incrementatore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(di 1 o 2)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- Shift Register (6 byte)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- MBR1 == Shift Register[0]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- MBR2 == (Shift Register[0] &lt;&lt; 8) or Shift Register[1]</a:t>
            </a:r>
          </a:p>
          <a:p>
            <a:pPr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0677"/>
      </p:ext>
    </p:extLst>
  </p:cSld>
  <p:clrMapOvr>
    <a:masterClrMapping/>
  </p:clrMapOvr>
  <p:transition advTm="318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1962150" y="754093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288924" y="1084841"/>
            <a:ext cx="83978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Rappresentazione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meccanismo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riempimento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svuotamento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buffer (shift register)  sotto forma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automa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finiti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7412" name="Picture 6" descr="IF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522788"/>
            <a:ext cx="3479800" cy="225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AutomaIF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6336"/>
            <a:ext cx="6884987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18101"/>
      </p:ext>
    </p:extLst>
  </p:cSld>
  <p:clrMapOvr>
    <a:masterClrMapping/>
  </p:clrMapOvr>
  <p:transition advTm="1565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Text Box 3"/>
          <p:cNvSpPr txBox="1">
            <a:spLocks noChangeArrowheads="1"/>
          </p:cNvSpPr>
          <p:nvPr/>
        </p:nvSpPr>
        <p:spPr bwMode="auto">
          <a:xfrm>
            <a:off x="365125" y="881062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7398" name="Text Box 6"/>
          <p:cNvSpPr txBox="1">
            <a:spLocks noChangeArrowheads="1"/>
          </p:cNvSpPr>
          <p:nvPr/>
        </p:nvSpPr>
        <p:spPr bwMode="auto">
          <a:xfrm>
            <a:off x="215661" y="1566862"/>
            <a:ext cx="4152162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it-IT" dirty="0"/>
              <a:t>Ci sono7 stati(da 0 a 6) in </a:t>
            </a:r>
            <a:r>
              <a:rPr lang="it-IT" dirty="0" smtClean="0"/>
              <a:t>corrispondenza</a:t>
            </a:r>
            <a:br>
              <a:rPr lang="it-IT" dirty="0" smtClean="0"/>
            </a:br>
            <a:r>
              <a:rPr lang="it-IT" dirty="0" smtClean="0"/>
              <a:t>del numero di byte contenuti  nello </a:t>
            </a:r>
            <a:r>
              <a:rPr lang="it-IT" dirty="0" err="1" smtClean="0"/>
              <a:t>shift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err="1" smtClean="0"/>
              <a:t>register</a:t>
            </a:r>
            <a:endParaRPr lang="it-IT" dirty="0" smtClean="0"/>
          </a:p>
          <a:p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Differenze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rispetto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MIC-1: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IFU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Bus</a:t>
            </a:r>
          </a:p>
          <a:p>
            <a:pPr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Conseguenza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maggiori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possibilit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à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svolgere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parallelo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4927121" y="1079500"/>
            <a:ext cx="4229100" cy="4914900"/>
            <a:chOff x="2235200" y="609600"/>
            <a:chExt cx="4229100" cy="4914900"/>
          </a:xfrm>
        </p:grpSpPr>
        <p:pic>
          <p:nvPicPr>
            <p:cNvPr id="18435" name="Picture 5" descr="ArchMic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200" y="609600"/>
              <a:ext cx="4229100" cy="491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399" name="Line 7"/>
            <p:cNvSpPr>
              <a:spLocks noChangeShapeType="1"/>
            </p:cNvSpPr>
            <p:nvPr/>
          </p:nvSpPr>
          <p:spPr bwMode="auto">
            <a:xfrm>
              <a:off x="5829300" y="1066800"/>
              <a:ext cx="0" cy="342900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400" name="Line 8"/>
            <p:cNvSpPr>
              <a:spLocks noChangeShapeType="1"/>
            </p:cNvSpPr>
            <p:nvPr/>
          </p:nvSpPr>
          <p:spPr bwMode="auto">
            <a:xfrm>
              <a:off x="5295900" y="1079500"/>
              <a:ext cx="0" cy="342900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401" name="Rectangle 9"/>
            <p:cNvSpPr>
              <a:spLocks noChangeArrowheads="1"/>
            </p:cNvSpPr>
            <p:nvPr/>
          </p:nvSpPr>
          <p:spPr bwMode="auto">
            <a:xfrm>
              <a:off x="3187700" y="1371600"/>
              <a:ext cx="533400" cy="762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402" name="Rectangle 10"/>
            <p:cNvSpPr>
              <a:spLocks noChangeArrowheads="1"/>
            </p:cNvSpPr>
            <p:nvPr/>
          </p:nvSpPr>
          <p:spPr bwMode="auto">
            <a:xfrm>
              <a:off x="4191000" y="1676400"/>
              <a:ext cx="762000" cy="457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403" name="Text Box 11"/>
            <p:cNvSpPr txBox="1">
              <a:spLocks noChangeArrowheads="1"/>
            </p:cNvSpPr>
            <p:nvPr/>
          </p:nvSpPr>
          <p:spPr bwMode="auto">
            <a:xfrm>
              <a:off x="2270125" y="4964113"/>
              <a:ext cx="8747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MIC-2</a:t>
              </a:r>
              <a:endParaRPr lang="it-IT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3768"/>
      </p:ext>
    </p:extLst>
  </p:cSld>
  <p:clrMapOvr>
    <a:masterClrMapping/>
  </p:clrMapOvr>
  <p:transition advTm="371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90" y="913952"/>
            <a:ext cx="5072062" cy="256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172529" y="3038298"/>
            <a:ext cx="83589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Each arc represents an event that can occur.</a:t>
            </a:r>
          </a:p>
          <a:p>
            <a:r>
              <a:rPr lang="en-US" dirty="0"/>
              <a:t>•Three different events can occur here.</a:t>
            </a:r>
          </a:p>
          <a:p>
            <a:r>
              <a:rPr lang="en-US" dirty="0"/>
              <a:t>•The first event is 1 byte being read from MBR1. This event causes the </a:t>
            </a:r>
            <a:r>
              <a:rPr lang="en-US" dirty="0" smtClean="0"/>
              <a:t>shift-register </a:t>
            </a:r>
            <a:r>
              <a:rPr lang="en-US" dirty="0"/>
              <a:t>to be activated and 1 byte shifted off the right-hand end, reducing the state by 1.</a:t>
            </a:r>
          </a:p>
          <a:p>
            <a:r>
              <a:rPr lang="en-US" dirty="0"/>
              <a:t>•The second event is 2 bytes being read from MBR2, which reduces the state by two. Both of these transitions cause MBR1 and MBR2 to be reloaded. </a:t>
            </a:r>
          </a:p>
          <a:p>
            <a:r>
              <a:rPr lang="en-US" dirty="0"/>
              <a:t>•When </a:t>
            </a:r>
            <a:r>
              <a:rPr lang="en-US" dirty="0" err="1"/>
              <a:t>theFSM</a:t>
            </a:r>
            <a:r>
              <a:rPr lang="en-US" dirty="0"/>
              <a:t> moves into states 0, 1, or 2, a memory reference is started to fetch a </a:t>
            </a:r>
            <a:r>
              <a:rPr lang="en-US" dirty="0" err="1"/>
              <a:t>newword</a:t>
            </a:r>
            <a:r>
              <a:rPr lang="en-US" dirty="0"/>
              <a:t> (assuming that the memory is not already busy reading a word). The </a:t>
            </a:r>
            <a:r>
              <a:rPr lang="en-US" dirty="0" err="1"/>
              <a:t>arrivalof</a:t>
            </a:r>
            <a:r>
              <a:rPr lang="en-US" dirty="0"/>
              <a:t> the word advances the state by 4.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11"/>
    </mc:Choice>
    <mc:Fallback>
      <p:transition spd="slow" advTm="84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62150" y="745466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459" name="CasellaDiTesto 2"/>
          <p:cNvSpPr txBox="1">
            <a:spLocks noChangeArrowheads="1"/>
          </p:cNvSpPr>
          <p:nvPr/>
        </p:nvSpPr>
        <p:spPr bwMode="auto">
          <a:xfrm>
            <a:off x="353682" y="1344913"/>
            <a:ext cx="8669547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600" dirty="0"/>
              <a:t>La (codifica binaria della) microistruzione di MIC2 sarà diversa da quella di MIC1. </a:t>
            </a:r>
            <a:endParaRPr lang="it-IT" alt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600" dirty="0" smtClean="0"/>
              <a:t>Avrà </a:t>
            </a:r>
            <a:r>
              <a:rPr lang="it-IT" altLang="en-US" sz="1600" dirty="0"/>
              <a:t>in comune i campi </a:t>
            </a:r>
            <a:r>
              <a:rPr lang="it-IT" altLang="en-US" sz="1600" dirty="0" err="1"/>
              <a:t>NextAddress</a:t>
            </a:r>
            <a:r>
              <a:rPr lang="it-IT" altLang="en-US" sz="1600" dirty="0"/>
              <a:t>, JAM, </a:t>
            </a:r>
            <a:r>
              <a:rPr lang="it-IT" altLang="en-US" sz="1600" dirty="0" err="1"/>
              <a:t>Shifter+ALU</a:t>
            </a:r>
            <a:r>
              <a:rPr lang="it-IT" altLang="en-US" sz="1600" dirty="0"/>
              <a:t>, C </a:t>
            </a:r>
            <a:endParaRPr lang="it-IT" alt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600" dirty="0" smtClean="0"/>
              <a:t>mentre </a:t>
            </a:r>
            <a:r>
              <a:rPr lang="it-IT" altLang="en-US" sz="1600" dirty="0"/>
              <a:t>nel campo MEM mancherà il segnale </a:t>
            </a:r>
            <a:r>
              <a:rPr lang="it-IT" altLang="en-US" sz="1600" dirty="0" err="1"/>
              <a:t>fetch</a:t>
            </a:r>
            <a:r>
              <a:rPr lang="it-IT" altLang="en-US" sz="1600" dirty="0"/>
              <a:t> (poiché questa operazione viene svolta in autonomia dalla IFU); </a:t>
            </a:r>
            <a:endParaRPr lang="it-IT" alt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600" dirty="0" smtClean="0"/>
              <a:t>oltre </a:t>
            </a:r>
            <a:r>
              <a:rPr lang="it-IT" altLang="en-US" sz="1600" dirty="0"/>
              <a:t>al campo B dovrà essere aggiunto un nuovo campo A per poter attivare i segnali di «output </a:t>
            </a:r>
            <a:r>
              <a:rPr lang="it-IT" altLang="en-US" sz="1600" dirty="0" err="1"/>
              <a:t>enable</a:t>
            </a:r>
            <a:r>
              <a:rPr lang="it-IT" altLang="en-US" sz="1600" dirty="0"/>
              <a:t> su bus A» dei registri collegati a tale bus. </a:t>
            </a:r>
            <a:endParaRPr lang="it-IT" altLang="en-US" sz="1600" dirty="0" smtClean="0"/>
          </a:p>
          <a:p>
            <a:pPr marL="1028700" lvl="1">
              <a:buFont typeface="Arial" pitchFamily="34" charset="0"/>
              <a:buChar char="•"/>
            </a:pPr>
            <a:r>
              <a:rPr lang="it-IT" altLang="en-US" sz="1600" dirty="0" smtClean="0"/>
              <a:t>Considerato </a:t>
            </a:r>
            <a:r>
              <a:rPr lang="it-IT" altLang="en-US" sz="1600" dirty="0"/>
              <a:t>che solo 8 registri sono collegati al bus B (ed MBR1 e 2 sono esclusi) sono sufficienti 3 bit per tale campo. </a:t>
            </a:r>
            <a:endParaRPr lang="it-IT" altLang="en-US" sz="1600" dirty="0" smtClean="0"/>
          </a:p>
          <a:p>
            <a:pPr marL="1028700" lvl="1">
              <a:buFont typeface="Arial" pitchFamily="34" charset="0"/>
              <a:buChar char="•"/>
            </a:pPr>
            <a:r>
              <a:rPr lang="it-IT" altLang="en-US" sz="1600" dirty="0" smtClean="0"/>
              <a:t>Invece </a:t>
            </a:r>
            <a:r>
              <a:rPr lang="it-IT" altLang="en-US" sz="1600" dirty="0"/>
              <a:t>sono necessari 4 bit per il campo A </a:t>
            </a:r>
            <a:endParaRPr lang="it-IT" altLang="en-US" sz="1600" dirty="0" smtClean="0"/>
          </a:p>
          <a:p>
            <a:pPr marL="1028700" lvl="1">
              <a:buFont typeface="Arial" pitchFamily="34" charset="0"/>
              <a:buChar char="•"/>
            </a:pPr>
            <a:r>
              <a:rPr lang="it-IT" altLang="en-US" sz="1600" dirty="0" smtClean="0"/>
              <a:t>sono </a:t>
            </a:r>
            <a:r>
              <a:rPr lang="it-IT" altLang="en-US" sz="1600" dirty="0"/>
              <a:t>necessari 11 segnali di output </a:t>
            </a:r>
            <a:r>
              <a:rPr lang="it-IT" altLang="en-US" sz="1600" dirty="0" err="1"/>
              <a:t>enable</a:t>
            </a:r>
            <a:r>
              <a:rPr lang="it-IT" altLang="en-US" sz="1600" dirty="0"/>
              <a:t>, ricordiamo che MBR1 e 2 ne utilizzano 4 per poter distinguere tra </a:t>
            </a:r>
            <a:r>
              <a:rPr lang="it-IT" altLang="en-US" sz="1600" i="1" dirty="0" err="1"/>
              <a:t>signed</a:t>
            </a:r>
            <a:r>
              <a:rPr lang="it-IT" altLang="en-US" sz="1600" dirty="0"/>
              <a:t> e </a:t>
            </a:r>
            <a:r>
              <a:rPr lang="it-IT" altLang="en-US" sz="1600" i="1" dirty="0" err="1" smtClean="0"/>
              <a:t>unsigned</a:t>
            </a:r>
            <a:r>
              <a:rPr lang="it-IT" altLang="en-US" sz="1600" dirty="0" smtClean="0"/>
              <a:t>. </a:t>
            </a:r>
            <a:endParaRPr lang="it-IT" altLang="en-US" sz="1600" dirty="0"/>
          </a:p>
          <a:p>
            <a:endParaRPr lang="it-IT" alt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600" dirty="0"/>
              <a:t>Oltre al decoder (con 3 input e 8 output) utilizzato per generare un segnale di output </a:t>
            </a:r>
            <a:r>
              <a:rPr lang="it-IT" altLang="en-US" sz="1600" dirty="0" err="1"/>
              <a:t>enable</a:t>
            </a:r>
            <a:r>
              <a:rPr lang="it-IT" altLang="en-US" sz="1600" dirty="0"/>
              <a:t> dei registri che alimentano il bus B,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altLang="en-US" sz="1600" dirty="0" smtClean="0"/>
              <a:t>servirà   </a:t>
            </a:r>
            <a:r>
              <a:rPr lang="it-IT" altLang="en-US" sz="1600" dirty="0"/>
              <a:t>un nuovo decoder (con 4 input e 11 output) per tradurre il codice contenuto nel campo A in 11 segnali di output </a:t>
            </a:r>
            <a:r>
              <a:rPr lang="it-IT" altLang="en-US" sz="1600" dirty="0" err="1"/>
              <a:t>enable</a:t>
            </a:r>
            <a:r>
              <a:rPr lang="it-IT" altLang="en-US" sz="1600" dirty="0"/>
              <a:t> verso i registri che possono inviare il contenuto sul bus A.</a:t>
            </a:r>
            <a:endParaRPr lang="en-US" alt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3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097"/>
    </mc:Choice>
    <mc:Fallback>
      <p:transition spd="slow" advTm="127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ext Box 2"/>
          <p:cNvSpPr txBox="1">
            <a:spLocks noChangeArrowheads="1"/>
          </p:cNvSpPr>
          <p:nvPr/>
        </p:nvSpPr>
        <p:spPr bwMode="auto">
          <a:xfrm>
            <a:off x="2476500" y="72644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02823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61015"/>
              </p:ext>
            </p:extLst>
          </p:nvPr>
        </p:nvGraphicFramePr>
        <p:xfrm>
          <a:off x="228600" y="1239912"/>
          <a:ext cx="3834442" cy="1401690"/>
        </p:xfrm>
        <a:graphic>
          <a:graphicData uri="http://schemas.openxmlformats.org/drawingml/2006/table">
            <a:tbl>
              <a:tblPr/>
              <a:tblGrid>
                <a:gridCol w="1095382"/>
                <a:gridCol w="2739060"/>
              </a:tblGrid>
              <a:tr h="2731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1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ldc_w1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&lt;&lt; 8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MBRU OR H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H+CPP;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iload3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792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3579"/>
              </p:ext>
            </p:extLst>
          </p:nvPr>
        </p:nvGraphicFramePr>
        <p:xfrm>
          <a:off x="3247845" y="2896558"/>
          <a:ext cx="4274389" cy="349250"/>
        </p:xfrm>
        <a:graphic>
          <a:graphicData uri="http://schemas.openxmlformats.org/drawingml/2006/table">
            <a:tbl>
              <a:tblPr/>
              <a:tblGrid>
                <a:gridCol w="1221062"/>
                <a:gridCol w="3053327"/>
              </a:tblGrid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ldc_w1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MAR=CPP+MBR2U;rd;gotoiload2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18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478082"/>
              </p:ext>
            </p:extLst>
          </p:nvPr>
        </p:nvGraphicFramePr>
        <p:xfrm>
          <a:off x="373811" y="3757203"/>
          <a:ext cx="3818626" cy="1729616"/>
        </p:xfrm>
        <a:graphic>
          <a:graphicData uri="http://schemas.openxmlformats.org/drawingml/2006/table">
            <a:tbl>
              <a:tblPr/>
              <a:tblGrid>
                <a:gridCol w="1091206"/>
                <a:gridCol w="2727420"/>
              </a:tblGrid>
              <a:tr h="2952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iload1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LV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MBRU+H;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iload4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;wr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iload5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48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34407"/>
              </p:ext>
            </p:extLst>
          </p:nvPr>
        </p:nvGraphicFramePr>
        <p:xfrm>
          <a:off x="3362145" y="5690236"/>
          <a:ext cx="4239883" cy="896234"/>
        </p:xfrm>
        <a:graphic>
          <a:graphicData uri="http://schemas.openxmlformats.org/drawingml/2006/table">
            <a:tbl>
              <a:tblPr/>
              <a:tblGrid>
                <a:gridCol w="1211584"/>
                <a:gridCol w="3028299"/>
              </a:tblGrid>
              <a:tr h="2737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iload1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= LV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+ MBR1U; rd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 +1;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MDR;wr;goto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(MBR1)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2849" name="Text Box 97"/>
          <p:cNvSpPr txBox="1">
            <a:spLocks noChangeArrowheads="1"/>
          </p:cNvSpPr>
          <p:nvPr/>
        </p:nvSpPr>
        <p:spPr bwMode="auto">
          <a:xfrm>
            <a:off x="624840" y="2918783"/>
            <a:ext cx="874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MIC-1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2850" name="Text Box 98"/>
          <p:cNvSpPr txBox="1">
            <a:spLocks noChangeArrowheads="1"/>
          </p:cNvSpPr>
          <p:nvPr/>
        </p:nvSpPr>
        <p:spPr bwMode="auto">
          <a:xfrm>
            <a:off x="6496050" y="1828800"/>
            <a:ext cx="874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MIC-2</a:t>
            </a:r>
            <a:endParaRPr lang="it-IT" dirty="0">
              <a:solidFill>
                <a:srgbClr val="00CC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3133546" y="2810833"/>
            <a:ext cx="4457700" cy="504825"/>
          </a:xfrm>
          <a:prstGeom prst="rect">
            <a:avLst/>
          </a:prstGeom>
          <a:noFill/>
          <a:ln w="38100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3247845" y="5590223"/>
            <a:ext cx="4414568" cy="1064703"/>
          </a:xfrm>
          <a:prstGeom prst="rect">
            <a:avLst/>
          </a:prstGeom>
          <a:noFill/>
          <a:ln w="38100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0671"/>
      </p:ext>
    </p:extLst>
  </p:cSld>
  <p:clrMapOvr>
    <a:masterClrMapping/>
  </p:clrMapOvr>
  <p:transition advTm="1227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ext Box 1026"/>
          <p:cNvSpPr txBox="1">
            <a:spLocks noChangeArrowheads="1"/>
          </p:cNvSpPr>
          <p:nvPr/>
        </p:nvSpPr>
        <p:spPr bwMode="auto">
          <a:xfrm>
            <a:off x="4941887" y="757554"/>
            <a:ext cx="47767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confronto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Mic1 – Mic2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92675" name="Group 11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87779"/>
              </p:ext>
            </p:extLst>
          </p:nvPr>
        </p:nvGraphicFramePr>
        <p:xfrm>
          <a:off x="307975" y="1325880"/>
          <a:ext cx="5473700" cy="5359405"/>
        </p:xfrm>
        <a:graphic>
          <a:graphicData uri="http://schemas.openxmlformats.org/drawingml/2006/table">
            <a:tbl>
              <a:tblPr/>
              <a:tblGrid>
                <a:gridCol w="2108200"/>
                <a:gridCol w="1689100"/>
                <a:gridCol w="1676400"/>
              </a:tblGrid>
              <a:tr h="2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BIPUSH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byte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2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DUP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2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IAND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8(false)-11(true)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6(false)- 8(true)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8(false)-11(true)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6(false)- 8(true)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IF_ICMPEQ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10(false)-13(true)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8(false)-10(true)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const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varnum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disp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23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IOR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8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 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varnum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5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1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6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7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ILOAD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5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2605" name="Text Box 1117"/>
          <p:cNvSpPr txBox="1">
            <a:spLocks noChangeArrowheads="1"/>
          </p:cNvSpPr>
          <p:nvPr/>
        </p:nvSpPr>
        <p:spPr bwMode="auto">
          <a:xfrm>
            <a:off x="6002655" y="1872932"/>
            <a:ext cx="29991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richiesti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IJVM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2676" name="Rectangle 1188"/>
          <p:cNvSpPr>
            <a:spLocks noChangeArrowheads="1"/>
          </p:cNvSpPr>
          <p:nvPr/>
        </p:nvSpPr>
        <p:spPr bwMode="auto">
          <a:xfrm>
            <a:off x="2819400" y="955992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MIC1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2677" name="Rectangle 1189"/>
          <p:cNvSpPr>
            <a:spLocks noChangeArrowheads="1"/>
          </p:cNvSpPr>
          <p:nvPr/>
        </p:nvSpPr>
        <p:spPr bwMode="auto">
          <a:xfrm>
            <a:off x="4546600" y="955992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MIC2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1294"/>
      </p:ext>
    </p:extLst>
  </p:cSld>
  <p:clrMapOvr>
    <a:masterClrMapping/>
  </p:clrMapOvr>
  <p:transition advTm="324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1838008" y="1006157"/>
            <a:ext cx="47767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confronto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Mic1 – Mic2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31" name="CasellaDiTesto 2"/>
          <p:cNvSpPr txBox="1">
            <a:spLocks noChangeArrowheads="1"/>
          </p:cNvSpPr>
          <p:nvPr/>
        </p:nvSpPr>
        <p:spPr bwMode="auto">
          <a:xfrm>
            <a:off x="407670" y="2053907"/>
            <a:ext cx="80645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dirty="0"/>
              <a:t>ESERCIZIO: Come si potrebbe valutare il miglioramento delle prestazioni grazie all’architettura MIC2 in sostituzione di MIC1? Si vuole una indicazione quantitativa in termini di tempo risparmiato nell’esecuzione delle applicazioni.</a:t>
            </a:r>
          </a:p>
          <a:p>
            <a:endParaRPr lang="it-IT" alt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it-IT" altLang="en-US" dirty="0"/>
              <a:t>Occorre conoscere la frequenza con cui vengono eseguite le diverse istruzioni in una «tipica» applicazione (o insieme di applicazioni). </a:t>
            </a:r>
            <a:endParaRPr lang="it-IT" alt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altLang="en-US" smtClean="0"/>
              <a:t>Avendo </a:t>
            </a:r>
            <a:r>
              <a:rPr lang="it-IT" altLang="en-US" dirty="0"/>
              <a:t>a disposizione questa informazione si può calcolare la «media pesata» del numero di cicli necessari ad eseguire ciascun tipo di istruzione</a:t>
            </a:r>
            <a:r>
              <a:rPr lang="it-IT" altLang="en-US"/>
              <a:t>. </a:t>
            </a:r>
            <a:endParaRPr lang="it-IT" altLang="en-US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altLang="en-US" smtClean="0"/>
              <a:t>Confrontando </a:t>
            </a:r>
            <a:r>
              <a:rPr lang="it-IT" altLang="en-US" dirty="0"/>
              <a:t>le due medie pesate si ha una stima del miglioramento delle prestazioni di MIC2 rispetto a MIC1. </a:t>
            </a:r>
            <a:endParaRPr lang="en-US" alt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1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45"/>
    </mc:Choice>
    <mc:Fallback>
      <p:transition spd="slow" advTm="52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 Box 2"/>
          <p:cNvSpPr txBox="1">
            <a:spLocks noChangeArrowheads="1"/>
          </p:cNvSpPr>
          <p:nvPr/>
        </p:nvSpPr>
        <p:spPr bwMode="auto">
          <a:xfrm>
            <a:off x="2339883" y="861203"/>
            <a:ext cx="38444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90646" name="Group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75260"/>
              </p:ext>
            </p:extLst>
          </p:nvPr>
        </p:nvGraphicFramePr>
        <p:xfrm>
          <a:off x="5174411" y="1351472"/>
          <a:ext cx="3797300" cy="5318128"/>
        </p:xfrm>
        <a:graphic>
          <a:graphicData uri="http://schemas.openxmlformats.org/drawingml/2006/table">
            <a:tbl>
              <a:tblPr/>
              <a:tblGrid>
                <a:gridCol w="2108200"/>
                <a:gridCol w="1689100"/>
              </a:tblGrid>
              <a:tr h="2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BIPUSH </a:t>
                      </a:r>
                      <a:r>
                        <a:rPr kumimoji="0" lang="it-IT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byte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DUP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IAND</a:t>
                      </a: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 </a:t>
                      </a:r>
                      <a:r>
                        <a:rPr kumimoji="0" lang="it-IT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8(false)-11(true)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8(false)-11(true)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IF_ICMPEQ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10(false)-13(true)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const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varnum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disp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23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IOR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 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varnum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ILOAD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0633" name="Text Box 169"/>
          <p:cNvSpPr txBox="1">
            <a:spLocks noChangeArrowheads="1"/>
          </p:cNvSpPr>
          <p:nvPr/>
        </p:nvSpPr>
        <p:spPr bwMode="auto">
          <a:xfrm>
            <a:off x="163482" y="1454989"/>
            <a:ext cx="28024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richiesti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endParaRPr lang="en-GB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IJVM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2639" y="3320781"/>
            <a:ext cx="50717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Metodi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rendere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 CPU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veloce</a:t>
            </a:r>
            <a:r>
              <a:rPr lang="en-GB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ridurre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clock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necessari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semplificare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l’organizzazione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accorciare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durata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sovrapporre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diverse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(pipeline)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7659091"/>
      </p:ext>
    </p:extLst>
  </p:cSld>
  <p:clrMapOvr>
    <a:masterClrMapping/>
  </p:clrMapOvr>
  <p:transition advTm="993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343538" y="823104"/>
            <a:ext cx="38444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99691" y="1414822"/>
            <a:ext cx="8269856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dirty="0" smtClean="0">
                <a:latin typeface="Arial" panose="020B0604020202020204" pitchFamily="34" charset="0"/>
              </a:rPr>
              <a:t>Intuizione: Potremmo risparmiare dei cicli di clock… Come?</a:t>
            </a:r>
            <a:endParaRPr lang="it-IT" dirty="0">
              <a:latin typeface="Arial" panose="020B0604020202020204" pitchFamily="34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Potremmo anticipare </a:t>
            </a:r>
            <a:r>
              <a:rPr lang="it-IT" dirty="0">
                <a:latin typeface="Arial" panose="020B0604020202020204" pitchFamily="34" charset="0"/>
              </a:rPr>
              <a:t>l’operazione di </a:t>
            </a:r>
            <a:r>
              <a:rPr lang="it-IT" dirty="0" err="1">
                <a:latin typeface="Arial" panose="020B0604020202020204" pitchFamily="34" charset="0"/>
              </a:rPr>
              <a:t>fetch</a:t>
            </a:r>
            <a:r>
              <a:rPr lang="it-IT" dirty="0">
                <a:latin typeface="Arial" panose="020B0604020202020204" pitchFamily="34" charset="0"/>
              </a:rPr>
              <a:t> e </a:t>
            </a:r>
            <a:r>
              <a:rPr lang="it-IT" dirty="0" err="1">
                <a:latin typeface="Arial" panose="020B0604020202020204" pitchFamily="34" charset="0"/>
              </a:rPr>
              <a:t>decode</a:t>
            </a:r>
            <a:r>
              <a:rPr lang="it-IT" dirty="0">
                <a:latin typeface="Arial" panose="020B0604020202020204" pitchFamily="34" charset="0"/>
              </a:rPr>
              <a:t> del Main1 nella sequenza dell’istruzione precedente </a:t>
            </a:r>
            <a:endParaRPr lang="it-IT" dirty="0" smtClean="0"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Questo non è sempre possibile </a:t>
            </a:r>
          </a:p>
          <a:p>
            <a:pPr marL="342900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Potremmo evitare </a:t>
            </a:r>
            <a:r>
              <a:rPr lang="it-IT" dirty="0">
                <a:latin typeface="Arial" panose="020B0604020202020204" pitchFamily="34" charset="0"/>
              </a:rPr>
              <a:t>il passaggio forzato di un operando nel registro H </a:t>
            </a:r>
            <a:endParaRPr lang="it-IT" dirty="0" smtClean="0"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Questo richiede </a:t>
            </a:r>
            <a:r>
              <a:rPr lang="it-IT" dirty="0">
                <a:latin typeface="Arial" panose="020B0604020202020204" pitchFamily="34" charset="0"/>
              </a:rPr>
              <a:t>di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</a:rPr>
              <a:t>aggiungere un bus </a:t>
            </a:r>
            <a:r>
              <a:rPr lang="it-IT" dirty="0" smtClean="0">
                <a:solidFill>
                  <a:srgbClr val="FF0000"/>
                </a:solidFill>
                <a:latin typeface="Arial" panose="020B0604020202020204" pitchFamily="34" charset="0"/>
              </a:rPr>
              <a:t>completo</a:t>
            </a:r>
            <a:endParaRPr lang="it-IT" dirty="0">
              <a:latin typeface="Arial" panose="020B0604020202020204" pitchFamily="34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Potremmo far </a:t>
            </a:r>
            <a:r>
              <a:rPr lang="it-IT" dirty="0">
                <a:latin typeface="Arial" panose="020B0604020202020204" pitchFamily="34" charset="0"/>
              </a:rPr>
              <a:t>gestire ad un componente dedicato il </a:t>
            </a:r>
            <a:r>
              <a:rPr lang="it-IT" dirty="0" err="1">
                <a:latin typeface="Arial" panose="020B0604020202020204" pitchFamily="34" charset="0"/>
              </a:rPr>
              <a:t>fetch</a:t>
            </a:r>
            <a:r>
              <a:rPr lang="it-IT" dirty="0">
                <a:latin typeface="Arial" panose="020B0604020202020204" pitchFamily="34" charset="0"/>
              </a:rPr>
              <a:t> (anticipato) dei byte che compongono le istruzioni </a:t>
            </a:r>
            <a:endParaRPr lang="it-IT" dirty="0" smtClean="0"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richiede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</a:rPr>
              <a:t>l’aggiunta di un nuovo componente </a:t>
            </a:r>
            <a:r>
              <a:rPr lang="it-IT" dirty="0" smtClean="0">
                <a:latin typeface="Arial" panose="020B0604020202020204" pitchFamily="34" charset="0"/>
              </a:rPr>
              <a:t>nell’architettura</a:t>
            </a:r>
            <a:endParaRPr lang="it-IT" dirty="0">
              <a:latin typeface="Arial" panose="020B0604020202020204" pitchFamily="34" charset="0"/>
            </a:endParaRPr>
          </a:p>
          <a:p>
            <a:pPr>
              <a:defRPr/>
            </a:pPr>
            <a:endParaRPr lang="it-IT" dirty="0">
              <a:latin typeface="Arial" panose="020B0604020202020204" pitchFamily="34" charset="0"/>
            </a:endParaRPr>
          </a:p>
          <a:p>
            <a:pPr algn="ctr">
              <a:defRPr/>
            </a:pPr>
            <a:r>
              <a:rPr lang="it-IT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it-IT" sz="2800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it-IT" sz="2800" dirty="0">
                <a:solidFill>
                  <a:srgbClr val="FF0000"/>
                </a:solidFill>
                <a:latin typeface="Arial" panose="020B0604020202020204" pitchFamily="34" charset="0"/>
              </a:rPr>
              <a:t>MIC2</a:t>
            </a:r>
          </a:p>
          <a:p>
            <a:pPr algn="just">
              <a:defRPr/>
            </a:pPr>
            <a:r>
              <a:rPr lang="it-IT" sz="2400" dirty="0">
                <a:solidFill>
                  <a:srgbClr val="000099"/>
                </a:solidFill>
                <a:latin typeface="Arial" panose="020B0604020202020204" pitchFamily="34" charset="0"/>
              </a:rPr>
              <a:t>La nuova architettura supporta lo stesso linguaggio macchina (IJVM) ma ha caratteristiche diverse (anche le microistruzioni saranno diverse)</a:t>
            </a:r>
          </a:p>
          <a:p>
            <a:pPr marL="342900" indent="-342900">
              <a:buFontTx/>
              <a:buChar char="-"/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0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72"/>
    </mc:Choice>
    <mc:Fallback>
      <p:transition spd="slow" advTm="131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58791" y="1532966"/>
            <a:ext cx="8471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Prima </a:t>
            </a:r>
            <a:r>
              <a:rPr lang="it-IT" dirty="0"/>
              <a:t>di avventurarci in una nuova </a:t>
            </a:r>
            <a:r>
              <a:rPr lang="it-IT" dirty="0" err="1"/>
              <a:t>microarchitettura</a:t>
            </a:r>
            <a:r>
              <a:rPr lang="it-IT" dirty="0"/>
              <a:t> che tenga conto di questi requisiti, </a:t>
            </a:r>
            <a:r>
              <a:rPr lang="it-IT" dirty="0" smtClean="0"/>
              <a:t>riprendiamo come due </a:t>
            </a:r>
            <a:r>
              <a:rPr lang="it-IT" dirty="0"/>
              <a:t>istruzioni di IJVM vengono interpretate in Mic1;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POP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ILOAD </a:t>
            </a:r>
            <a:r>
              <a:rPr lang="en-US" i="1" dirty="0" err="1"/>
              <a:t>varnum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43538" y="823104"/>
            <a:ext cx="38444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" name="Group 1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044981"/>
              </p:ext>
            </p:extLst>
          </p:nvPr>
        </p:nvGraphicFramePr>
        <p:xfrm>
          <a:off x="501051" y="2733295"/>
          <a:ext cx="5246297" cy="1402000"/>
        </p:xfrm>
        <a:graphic>
          <a:graphicData uri="http://schemas.openxmlformats.org/drawingml/2006/table">
            <a:tbl>
              <a:tblPr/>
              <a:tblGrid>
                <a:gridCol w="1155148"/>
                <a:gridCol w="2887870"/>
                <a:gridCol w="120327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9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pop1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pop1 = 0x057</a:t>
                      </a: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9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9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9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52" y="2706138"/>
            <a:ext cx="3280396" cy="142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82" y="4212427"/>
            <a:ext cx="3844449" cy="234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0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481"/>
    </mc:Choice>
    <mc:Fallback>
      <p:transition spd="slow" advTm="129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1026"/>
          <p:cNvSpPr txBox="1">
            <a:spLocks noChangeArrowheads="1"/>
          </p:cNvSpPr>
          <p:nvPr/>
        </p:nvSpPr>
        <p:spPr bwMode="auto">
          <a:xfrm>
            <a:off x="1968500" y="757687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23" name="Text Box 1027"/>
          <p:cNvSpPr txBox="1">
            <a:spLocks noChangeArrowheads="1"/>
          </p:cNvSpPr>
          <p:nvPr/>
        </p:nvSpPr>
        <p:spPr bwMode="auto">
          <a:xfrm>
            <a:off x="288923" y="3903009"/>
            <a:ext cx="83994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Anticipare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fetch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dell’istruzione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successiva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 (MBR)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senza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passare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da Main1 (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annegarlo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nell’esecuzione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varie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>
              <a:defRPr/>
            </a:pP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ES: </a:t>
            </a:r>
          </a:p>
          <a:p>
            <a:pPr>
              <a:defRPr/>
            </a:pP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84431" name="Group 1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95801"/>
              </p:ext>
            </p:extLst>
          </p:nvPr>
        </p:nvGraphicFramePr>
        <p:xfrm>
          <a:off x="1559944" y="1561843"/>
          <a:ext cx="5246297" cy="1402000"/>
        </p:xfrm>
        <a:graphic>
          <a:graphicData uri="http://schemas.openxmlformats.org/drawingml/2006/table">
            <a:tbl>
              <a:tblPr/>
              <a:tblGrid>
                <a:gridCol w="1155148"/>
                <a:gridCol w="2887870"/>
                <a:gridCol w="120327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9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pop1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pop1 = 0x057</a:t>
                      </a: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9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9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9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 goto (MBR)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4413" name="Group 1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60695"/>
              </p:ext>
            </p:extLst>
          </p:nvPr>
        </p:nvGraphicFramePr>
        <p:xfrm>
          <a:off x="1631351" y="5319653"/>
          <a:ext cx="5246297" cy="1127680"/>
        </p:xfrm>
        <a:graphic>
          <a:graphicData uri="http://schemas.openxmlformats.org/drawingml/2006/table">
            <a:tbl>
              <a:tblPr/>
              <a:tblGrid>
                <a:gridCol w="1155148"/>
                <a:gridCol w="2887870"/>
                <a:gridCol w="1203279"/>
              </a:tblGrid>
              <a:tr h="2779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Label</a:t>
                      </a:r>
                      <a:endParaRPr kumimoji="0" lang="en-GB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Operations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Comments</a:t>
                      </a:r>
                      <a:endParaRPr kumimoji="0" lang="en-GB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pop1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SP-1;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pop1 = 0x057</a:t>
                      </a: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2.Main1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PC=PC+1;</a:t>
                      </a: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5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pop3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.Main1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fetch; 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(MBR)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9768"/>
      </p:ext>
    </p:extLst>
  </p:cSld>
  <p:clrMapOvr>
    <a:masterClrMapping/>
  </p:clrMapOvr>
  <p:transition advTm="490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500331" y="1373877"/>
            <a:ext cx="79708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Che </a:t>
            </a:r>
            <a:r>
              <a:rPr lang="it-IT" dirty="0"/>
              <a:t>cosa possiamo dire dell’istruzione IJVM </a:t>
            </a:r>
            <a:r>
              <a:rPr lang="it-IT" b="1" dirty="0" err="1" smtClean="0"/>
              <a:t>iload</a:t>
            </a:r>
            <a:r>
              <a:rPr lang="it-IT" b="1" dirty="0" smtClean="0"/>
              <a:t> </a:t>
            </a:r>
            <a:r>
              <a:rPr lang="it-IT" b="1" i="1" dirty="0" err="1" smtClean="0"/>
              <a:t>varnum</a:t>
            </a:r>
            <a:r>
              <a:rPr lang="it-IT" dirty="0" smtClean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i="1" dirty="0" err="1" smtClean="0"/>
              <a:t>Varnum</a:t>
            </a:r>
            <a:r>
              <a:rPr lang="it-IT" i="1" dirty="0" smtClean="0"/>
              <a:t> è </a:t>
            </a:r>
            <a:r>
              <a:rPr lang="it-IT" dirty="0" smtClean="0"/>
              <a:t>rappresentato da </a:t>
            </a:r>
            <a:r>
              <a:rPr lang="it-IT" dirty="0"/>
              <a:t>un </a:t>
            </a:r>
            <a:r>
              <a:rPr lang="it-IT" b="1" dirty="0" smtClean="0"/>
              <a:t>byte </a:t>
            </a:r>
            <a:r>
              <a:rPr lang="it-IT" dirty="0" smtClean="0"/>
              <a:t>che funziona come </a:t>
            </a:r>
            <a:r>
              <a:rPr lang="it-IT" dirty="0"/>
              <a:t>un </a:t>
            </a:r>
            <a:r>
              <a:rPr lang="it-IT" dirty="0" smtClean="0"/>
              <a:t>indice (</a:t>
            </a:r>
            <a:r>
              <a:rPr lang="it-IT" dirty="0" err="1"/>
              <a:t>unsigned</a:t>
            </a:r>
            <a:r>
              <a:rPr lang="it-IT" dirty="0"/>
              <a:t>) per </a:t>
            </a:r>
            <a:r>
              <a:rPr lang="it-IT" dirty="0" smtClean="0"/>
              <a:t>identificare la </a:t>
            </a:r>
            <a:r>
              <a:rPr lang="it-IT" dirty="0"/>
              <a:t>word in </a:t>
            </a:r>
            <a:r>
              <a:rPr lang="it-IT" dirty="0" smtClean="0"/>
              <a:t>uno </a:t>
            </a:r>
            <a:r>
              <a:rPr lang="it-IT" b="1" dirty="0" smtClean="0"/>
              <a:t>spazio delle variabili </a:t>
            </a:r>
            <a:r>
              <a:rPr lang="it-IT" dirty="0" smtClean="0"/>
              <a:t>per essere messa sullo </a:t>
            </a:r>
            <a:r>
              <a:rPr lang="it-IT" dirty="0" err="1" smtClean="0"/>
              <a:t>stack</a:t>
            </a:r>
            <a:r>
              <a:rPr lang="it-IT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i="1" dirty="0" err="1" smtClean="0"/>
              <a:t>Varnum</a:t>
            </a:r>
            <a:r>
              <a:rPr lang="it-IT" dirty="0" smtClean="0"/>
              <a:t> è </a:t>
            </a:r>
            <a:r>
              <a:rPr lang="it-IT" dirty="0"/>
              <a:t>un </a:t>
            </a:r>
            <a:r>
              <a:rPr lang="it-IT" dirty="0" smtClean="0"/>
              <a:t>byte: è possibile accedere solo </a:t>
            </a:r>
            <a:r>
              <a:rPr lang="it-IT"/>
              <a:t>a </a:t>
            </a:r>
            <a:r>
              <a:rPr lang="it-IT" smtClean="0"/>
              <a:t>2^8</a:t>
            </a:r>
            <a:r>
              <a:rPr lang="it-IT" dirty="0"/>
              <a:t>= 256 parole </a:t>
            </a:r>
            <a:r>
              <a:rPr lang="it-IT" dirty="0" smtClean="0"/>
              <a:t>nello spazio delle variabili locali</a:t>
            </a:r>
            <a:r>
              <a:rPr lang="it-IT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L’istruzione ILOAD </a:t>
            </a:r>
            <a:r>
              <a:rPr lang="it-IT" dirty="0" err="1"/>
              <a:t>richiedesiauna</a:t>
            </a:r>
            <a:r>
              <a:rPr lang="it-IT" dirty="0"/>
              <a:t> </a:t>
            </a:r>
            <a:r>
              <a:rPr lang="it-IT" b="1" dirty="0" smtClean="0"/>
              <a:t>lettura </a:t>
            </a:r>
            <a:r>
              <a:rPr lang="it-IT" dirty="0" smtClean="0"/>
              <a:t>(</a:t>
            </a:r>
            <a:r>
              <a:rPr lang="it-IT" dirty="0"/>
              <a:t>per </a:t>
            </a:r>
            <a:r>
              <a:rPr lang="it-IT" dirty="0" err="1"/>
              <a:t>ottenerela</a:t>
            </a:r>
            <a:r>
              <a:rPr lang="it-IT" dirty="0"/>
              <a:t> parola) </a:t>
            </a:r>
            <a:r>
              <a:rPr lang="it-IT" dirty="0" smtClean="0"/>
              <a:t>sia una </a:t>
            </a:r>
            <a:r>
              <a:rPr lang="it-IT" b="1" dirty="0"/>
              <a:t>scrittura</a:t>
            </a:r>
            <a:r>
              <a:rPr lang="it-IT" dirty="0"/>
              <a:t>(che fa un </a:t>
            </a:r>
            <a:r>
              <a:rPr lang="it-IT" b="1" dirty="0" err="1" smtClean="0"/>
              <a:t>push</a:t>
            </a:r>
            <a:r>
              <a:rPr lang="it-IT" b="1" dirty="0" smtClean="0"/>
              <a:t> </a:t>
            </a:r>
            <a:r>
              <a:rPr lang="it-IT" dirty="0" smtClean="0"/>
              <a:t>del valore della variabile sulla sommità dello </a:t>
            </a:r>
            <a:r>
              <a:rPr lang="it-IT" dirty="0" err="1" smtClean="0"/>
              <a:t>stack</a:t>
            </a:r>
            <a:r>
              <a:rPr lang="it-IT" dirty="0"/>
              <a:t>);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18022" y="838829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287328" y="344168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 </a:t>
            </a:r>
            <a:r>
              <a:rPr lang="en-US" dirty="0" err="1" smtClean="0"/>
              <a:t>determinare</a:t>
            </a:r>
            <a:r>
              <a:rPr lang="en-US" dirty="0" smtClean="0"/>
              <a:t> a </a:t>
            </a:r>
            <a:r>
              <a:rPr lang="en-US" dirty="0"/>
              <a:t>quale </a:t>
            </a:r>
            <a:r>
              <a:rPr lang="en-US" dirty="0" err="1" smtClean="0"/>
              <a:t>indirizzo</a:t>
            </a:r>
            <a:r>
              <a:rPr lang="en-US" dirty="0" smtClean="0"/>
              <a:t> </a:t>
            </a:r>
            <a:r>
              <a:rPr lang="en-US" dirty="0" err="1" smtClean="0"/>
              <a:t>avverrà</a:t>
            </a:r>
            <a:r>
              <a:rPr lang="en-US" dirty="0" smtClean="0"/>
              <a:t> la </a:t>
            </a:r>
            <a:r>
              <a:rPr lang="en-US" dirty="0" err="1"/>
              <a:t>lettura</a:t>
            </a:r>
            <a:r>
              <a:rPr lang="en-US" dirty="0"/>
              <a:t>, </a:t>
            </a:r>
            <a:r>
              <a:rPr lang="en-US" dirty="0" err="1" smtClean="0"/>
              <a:t>l’offset</a:t>
            </a:r>
            <a:r>
              <a:rPr lang="en-US" dirty="0" smtClean="0"/>
              <a:t>(</a:t>
            </a:r>
            <a:r>
              <a:rPr lang="en-US" dirty="0" err="1" smtClean="0"/>
              <a:t>valore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corrisponde</a:t>
            </a:r>
            <a:r>
              <a:rPr lang="en-US" dirty="0" smtClean="0"/>
              <a:t> a </a:t>
            </a:r>
            <a:r>
              <a:rPr lang="en-US" i="1" dirty="0" err="1"/>
              <a:t>varnum</a:t>
            </a:r>
            <a:r>
              <a:rPr lang="en-US" dirty="0"/>
              <a:t>), </a:t>
            </a:r>
            <a:r>
              <a:rPr lang="en-US" dirty="0" err="1" smtClean="0"/>
              <a:t>contenuto</a:t>
            </a:r>
            <a:r>
              <a:rPr lang="en-US" dirty="0" smtClean="0"/>
              <a:t> in </a:t>
            </a:r>
            <a:r>
              <a:rPr lang="en-US" dirty="0"/>
              <a:t>MBR, </a:t>
            </a:r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b="1" dirty="0" err="1" smtClean="0"/>
              <a:t>sommato</a:t>
            </a:r>
            <a:r>
              <a:rPr lang="en-US" b="1" dirty="0" smtClean="0"/>
              <a:t> a </a:t>
            </a:r>
            <a:r>
              <a:rPr lang="en-US" b="1" dirty="0"/>
              <a:t>LV</a:t>
            </a:r>
            <a:r>
              <a:rPr lang="en-US" dirty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Poiché </a:t>
            </a:r>
            <a:r>
              <a:rPr lang="it-IT" b="1" dirty="0" smtClean="0"/>
              <a:t>sia MBR </a:t>
            </a:r>
            <a:r>
              <a:rPr lang="it-IT" b="1" dirty="0"/>
              <a:t>che LV </a:t>
            </a:r>
            <a:r>
              <a:rPr lang="it-IT" dirty="0" smtClean="0"/>
              <a:t>possono essere letti solamente dal </a:t>
            </a:r>
            <a:r>
              <a:rPr lang="it-IT" dirty="0"/>
              <a:t>bus </a:t>
            </a:r>
            <a:r>
              <a:rPr lang="it-IT" b="1" dirty="0"/>
              <a:t>B</a:t>
            </a:r>
            <a:r>
              <a:rPr lang="it-IT" dirty="0"/>
              <a:t>, prima </a:t>
            </a:r>
            <a:r>
              <a:rPr lang="it-IT" b="1" dirty="0"/>
              <a:t>LV è </a:t>
            </a:r>
            <a:r>
              <a:rPr lang="it-IT" b="1" dirty="0" smtClean="0"/>
              <a:t>copiato in </a:t>
            </a:r>
            <a:r>
              <a:rPr lang="it-IT" b="1" dirty="0"/>
              <a:t>H </a:t>
            </a:r>
            <a:r>
              <a:rPr lang="it-IT" dirty="0"/>
              <a:t>(in iload1), poi </a:t>
            </a:r>
            <a:r>
              <a:rPr lang="it-IT" dirty="0" smtClean="0"/>
              <a:t>si </a:t>
            </a:r>
            <a:r>
              <a:rPr lang="it-IT" b="1" dirty="0" smtClean="0"/>
              <a:t>somma il contenuto di </a:t>
            </a:r>
            <a:r>
              <a:rPr lang="it-IT" b="1" dirty="0"/>
              <a:t>MBR</a:t>
            </a:r>
            <a:r>
              <a:rPr lang="it-IT" dirty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Il risultato viene copiato in </a:t>
            </a:r>
            <a:r>
              <a:rPr lang="it-IT" b="1" dirty="0"/>
              <a:t>MAR</a:t>
            </a:r>
            <a:r>
              <a:rPr lang="it-IT" dirty="0"/>
              <a:t>, in modo che </a:t>
            </a:r>
            <a:r>
              <a:rPr lang="it-IT" dirty="0" smtClean="0"/>
              <a:t>si possa procedere alla lettura (in </a:t>
            </a:r>
            <a:r>
              <a:rPr lang="it-IT" dirty="0"/>
              <a:t>iload2).</a:t>
            </a:r>
          </a:p>
        </p:txBody>
      </p:sp>
      <p:graphicFrame>
        <p:nvGraphicFramePr>
          <p:cNvPr id="6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932729"/>
              </p:ext>
            </p:extLst>
          </p:nvPr>
        </p:nvGraphicFramePr>
        <p:xfrm>
          <a:off x="110660" y="3793610"/>
          <a:ext cx="3962400" cy="1645920"/>
        </p:xfrm>
        <a:graphic>
          <a:graphicData uri="http://schemas.openxmlformats.org/drawingml/2006/table">
            <a:tbl>
              <a:tblPr/>
              <a:tblGrid>
                <a:gridCol w="1345925"/>
                <a:gridCol w="2616475"/>
              </a:tblGrid>
              <a:tr h="2399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iload1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LV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Arial" charset="0"/>
                        </a:rPr>
                        <a:t>MBRU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iload5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(MBR)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6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37"/>
    </mc:Choice>
    <mc:Fallback>
      <p:transition spd="slow" advTm="10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00331" y="1373877"/>
            <a:ext cx="79708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Supponiamo</a:t>
            </a:r>
            <a:r>
              <a:rPr lang="en-US" dirty="0" smtClean="0"/>
              <a:t> </a:t>
            </a:r>
            <a:r>
              <a:rPr lang="en-US" dirty="0"/>
              <a:t>di </a:t>
            </a:r>
            <a:r>
              <a:rPr lang="en-US" dirty="0" err="1"/>
              <a:t>considerare</a:t>
            </a:r>
            <a:r>
              <a:rPr lang="en-US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Iload</a:t>
            </a:r>
            <a:r>
              <a:rPr lang="en-US" i="1" dirty="0" smtClean="0"/>
              <a:t>var2: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guardando </a:t>
            </a:r>
            <a:r>
              <a:rPr lang="it-IT" dirty="0"/>
              <a:t>lo </a:t>
            </a:r>
            <a:r>
              <a:rPr lang="it-IT" dirty="0" err="1"/>
              <a:t>stack</a:t>
            </a:r>
            <a:r>
              <a:rPr lang="it-IT" dirty="0" smtClean="0"/>
              <a:t>, l’offset </a:t>
            </a:r>
            <a:r>
              <a:rPr lang="it-IT" dirty="0"/>
              <a:t>(distanza da LV) di var2</a:t>
            </a:r>
            <a:r>
              <a:rPr lang="it-IT" dirty="0" smtClean="0"/>
              <a:t>, è </a:t>
            </a:r>
            <a:r>
              <a:rPr lang="it-IT" dirty="0"/>
              <a:t>pari a </a:t>
            </a:r>
            <a:r>
              <a:rPr lang="it-IT" dirty="0" smtClean="0"/>
              <a:t>2;</a:t>
            </a:r>
            <a:br>
              <a:rPr lang="it-IT" dirty="0" smtClean="0"/>
            </a:br>
            <a:r>
              <a:rPr lang="it-IT" dirty="0" smtClean="0"/>
              <a:t>L’offset </a:t>
            </a:r>
            <a:r>
              <a:rPr lang="it-IT" dirty="0"/>
              <a:t>è sempre positivo, quindi si tratta di un intero senza segno, di conseguenza lo mettiamo in </a:t>
            </a:r>
            <a:r>
              <a:rPr lang="it-IT" dirty="0" smtClean="0"/>
              <a:t>MBRU</a:t>
            </a:r>
            <a:endParaRPr lang="it-IT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18022" y="838829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6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869714"/>
              </p:ext>
            </p:extLst>
          </p:nvPr>
        </p:nvGraphicFramePr>
        <p:xfrm>
          <a:off x="110660" y="2875072"/>
          <a:ext cx="3962400" cy="1645920"/>
        </p:xfrm>
        <a:graphic>
          <a:graphicData uri="http://schemas.openxmlformats.org/drawingml/2006/table">
            <a:tbl>
              <a:tblPr/>
              <a:tblGrid>
                <a:gridCol w="1345925"/>
                <a:gridCol w="2616475"/>
              </a:tblGrid>
              <a:tr h="2399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iload1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LV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Arial" charset="0"/>
                        </a:rPr>
                        <a:t>MBRU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iload5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(MBR)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28" y="2851205"/>
            <a:ext cx="4054415" cy="167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7" y="4568070"/>
            <a:ext cx="2195511" cy="215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149" y="4580750"/>
            <a:ext cx="2520531" cy="214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tangolo 6"/>
          <p:cNvSpPr/>
          <p:nvPr/>
        </p:nvSpPr>
        <p:spPr>
          <a:xfrm>
            <a:off x="2544792" y="4588446"/>
            <a:ext cx="36473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i="1" dirty="0" smtClean="0"/>
              <a:t>Iload1 </a:t>
            </a:r>
            <a:r>
              <a:rPr lang="en-US" sz="1600" b="1" i="1" dirty="0"/>
              <a:t>H = LV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pt-BR" sz="1600" b="1" i="1" dirty="0" smtClean="0"/>
              <a:t>Iload2 </a:t>
            </a:r>
            <a:r>
              <a:rPr lang="pt-BR" sz="1600" b="1" i="1" dirty="0"/>
              <a:t>MAR = MBRU + H; rd</a:t>
            </a:r>
            <a:endParaRPr lang="pt-BR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 smtClean="0"/>
              <a:t>Iload3 </a:t>
            </a:r>
            <a:r>
              <a:rPr lang="en-US" sz="1600" b="1" i="1" dirty="0"/>
              <a:t>MAR = SP = SP+1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it-IT" sz="1600" b="1" i="1" dirty="0" smtClean="0"/>
              <a:t>Iload4PC </a:t>
            </a:r>
            <a:r>
              <a:rPr lang="it-IT" sz="1600" b="1" i="1" dirty="0"/>
              <a:t>= PC+1; </a:t>
            </a:r>
            <a:r>
              <a:rPr lang="it-IT" sz="1600" b="1" i="1" dirty="0" err="1" smtClean="0"/>
              <a:t>fetch;wr</a:t>
            </a:r>
            <a:r>
              <a:rPr lang="it-IT" sz="1600" b="1" i="1" dirty="0" smtClean="0"/>
              <a:t/>
            </a:r>
            <a:br>
              <a:rPr lang="it-IT" sz="1600" b="1" i="1" dirty="0" smtClean="0"/>
            </a:br>
            <a:r>
              <a:rPr lang="it-IT" sz="1600" b="1" i="1" dirty="0" smtClean="0">
                <a:solidFill>
                  <a:srgbClr val="FF0000"/>
                </a:solidFill>
              </a:rPr>
              <a:t># </a:t>
            </a:r>
            <a:r>
              <a:rPr lang="it-IT" sz="1600" b="1" i="1" dirty="0">
                <a:solidFill>
                  <a:srgbClr val="FF0000"/>
                </a:solidFill>
              </a:rPr>
              <a:t>Perché incrementare il PC e fare una </a:t>
            </a:r>
            <a:r>
              <a:rPr lang="it-IT" sz="1600" b="1" i="1" dirty="0" err="1" smtClean="0">
                <a:solidFill>
                  <a:srgbClr val="FF0000"/>
                </a:solidFill>
              </a:rPr>
              <a:t>fetch</a:t>
            </a:r>
            <a:r>
              <a:rPr lang="it-IT" sz="1600" b="1" i="1" dirty="0" smtClean="0">
                <a:solidFill>
                  <a:srgbClr val="FF0000"/>
                </a:solidFill>
              </a:rPr>
              <a:t> in </a:t>
            </a:r>
            <a:r>
              <a:rPr lang="it-IT" sz="1600" b="1" i="1" dirty="0">
                <a:solidFill>
                  <a:srgbClr val="FF0000"/>
                </a:solidFill>
              </a:rPr>
              <a:t>questo punto?</a:t>
            </a:r>
            <a:endParaRPr lang="it-IT" sz="16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 smtClean="0"/>
              <a:t>Iload5TOS </a:t>
            </a:r>
            <a:r>
              <a:rPr lang="en-US" sz="1600" b="1" i="1" dirty="0"/>
              <a:t>= MDR; </a:t>
            </a:r>
            <a:r>
              <a:rPr lang="en-US" sz="1600" b="1" i="1" dirty="0" err="1"/>
              <a:t>goto</a:t>
            </a:r>
            <a:r>
              <a:rPr lang="en-US" sz="1600" b="1" i="1" dirty="0"/>
              <a:t> Main1</a:t>
            </a:r>
            <a:endParaRPr lang="en-US" sz="1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1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34"/>
    </mc:Choice>
    <mc:Fallback>
      <p:transition spd="slow" advTm="84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sz="1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8" y="1118987"/>
            <a:ext cx="3843607" cy="1565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7" y="3722897"/>
            <a:ext cx="3807747" cy="155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108372" y="276879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b="1" dirty="0" smtClean="0"/>
              <a:t>L’istruzione </a:t>
            </a:r>
            <a:r>
              <a:rPr lang="it-IT" sz="1400" b="1" dirty="0"/>
              <a:t>precedente a </a:t>
            </a:r>
            <a:r>
              <a:rPr lang="it-IT" sz="1400" b="1" dirty="0" err="1"/>
              <a:t>iloadha</a:t>
            </a:r>
            <a:r>
              <a:rPr lang="it-IT" sz="1400" b="1" dirty="0"/>
              <a:t> invocato Main1: PC = PC + 1; </a:t>
            </a:r>
            <a:r>
              <a:rPr lang="it-IT" sz="1400" b="1" dirty="0" err="1"/>
              <a:t>fetch</a:t>
            </a:r>
            <a:r>
              <a:rPr lang="it-IT" sz="1400" b="1" dirty="0"/>
              <a:t>; goto(MBR)// </a:t>
            </a:r>
            <a:r>
              <a:rPr lang="it-IT" sz="1400" b="1" dirty="0" smtClean="0"/>
              <a:t/>
            </a:r>
            <a:br>
              <a:rPr lang="it-IT" sz="1400" b="1" dirty="0" smtClean="0"/>
            </a:br>
            <a:r>
              <a:rPr lang="it-IT" sz="1400" b="1" dirty="0" smtClean="0"/>
              <a:t>dopo </a:t>
            </a:r>
            <a:r>
              <a:rPr lang="it-IT" sz="1400" b="1" dirty="0"/>
              <a:t>due cicli di clock su MBR andrà a finire il valore dell’offset di </a:t>
            </a:r>
            <a:r>
              <a:rPr lang="it-IT" sz="1400" b="1" dirty="0" smtClean="0"/>
              <a:t>var2</a:t>
            </a:r>
            <a:endParaRPr lang="en-US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92" y="1857651"/>
            <a:ext cx="3807747" cy="153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tangolo 3"/>
          <p:cNvSpPr/>
          <p:nvPr/>
        </p:nvSpPr>
        <p:spPr>
          <a:xfrm>
            <a:off x="4796288" y="1118987"/>
            <a:ext cx="4347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400" b="1" dirty="0" smtClean="0"/>
              <a:t>iload1</a:t>
            </a:r>
            <a:r>
              <a:rPr lang="it-IT" sz="1400" b="1" dirty="0"/>
              <a:t>: H = LV//MBR contiene </a:t>
            </a:r>
            <a:r>
              <a:rPr lang="it-IT" sz="1400" b="1" dirty="0" smtClean="0"/>
              <a:t>2</a:t>
            </a:r>
            <a:r>
              <a:rPr lang="it-IT" sz="1400" b="1" dirty="0"/>
              <a:t>; copia LV in H</a:t>
            </a:r>
            <a:endParaRPr lang="it-IT" sz="1400" dirty="0"/>
          </a:p>
          <a:p>
            <a:pPr marL="342900" indent="-342900">
              <a:buFont typeface="+mj-lt"/>
              <a:buAutoNum type="arabicPeriod"/>
            </a:pPr>
            <a:r>
              <a:rPr lang="pt-BR" sz="1400" b="1" dirty="0"/>
              <a:t>iload2: MAR = MBRU + H; rd</a:t>
            </a:r>
            <a:endParaRPr lang="pt-BR" sz="1400" dirty="0"/>
          </a:p>
          <a:p>
            <a:pPr marL="342900" indent="-342900">
              <a:buFont typeface="+mj-lt"/>
              <a:buAutoNum type="arabicPeriod"/>
            </a:pPr>
            <a:r>
              <a:rPr lang="it-IT" sz="1400" b="1" dirty="0"/>
              <a:t>iload3: MAR = SP = SP + </a:t>
            </a:r>
            <a:r>
              <a:rPr lang="it-IT" sz="1400" b="1" dirty="0" smtClean="0"/>
              <a:t>1</a:t>
            </a:r>
            <a:endParaRPr lang="en-US" sz="1400" dirty="0"/>
          </a:p>
        </p:txBody>
      </p:sp>
      <p:sp>
        <p:nvSpPr>
          <p:cNvPr id="5" name="Rettangolo 4"/>
          <p:cNvSpPr/>
          <p:nvPr/>
        </p:nvSpPr>
        <p:spPr>
          <a:xfrm>
            <a:off x="4877692" y="3392279"/>
            <a:ext cx="4259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smtClean="0"/>
              <a:t>iload4</a:t>
            </a:r>
            <a:r>
              <a:rPr lang="it-IT" sz="1400" b="1" dirty="0"/>
              <a:t>: PC = PC + 1; </a:t>
            </a:r>
            <a:r>
              <a:rPr lang="it-IT" sz="1400" b="1" dirty="0" err="1"/>
              <a:t>fetch</a:t>
            </a:r>
            <a:r>
              <a:rPr lang="it-IT" sz="1400" b="1" dirty="0"/>
              <a:t>; </a:t>
            </a:r>
            <a:r>
              <a:rPr lang="it-IT" sz="1400" b="1" dirty="0" err="1"/>
              <a:t>wr</a:t>
            </a:r>
            <a:r>
              <a:rPr lang="it-IT" sz="1400" b="1" dirty="0"/>
              <a:t>//Incrementa PC e dopo due cicli di clock tale valore finirà su MBR; </a:t>
            </a:r>
            <a:endParaRPr lang="en-US" sz="14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59" y="3855112"/>
            <a:ext cx="4558341" cy="146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tangolo 5"/>
          <p:cNvSpPr/>
          <p:nvPr/>
        </p:nvSpPr>
        <p:spPr>
          <a:xfrm>
            <a:off x="1861950" y="74965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 smtClean="0"/>
              <a:t>Perché </a:t>
            </a:r>
            <a:r>
              <a:rPr lang="it-IT" b="1" dirty="0"/>
              <a:t>incrementiamo PC in </a:t>
            </a:r>
            <a:r>
              <a:rPr lang="it-IT" b="1" dirty="0" err="1"/>
              <a:t>iload</a:t>
            </a:r>
            <a:r>
              <a:rPr lang="it-IT" b="1" dirty="0"/>
              <a:t>?</a:t>
            </a:r>
            <a:endParaRPr lang="en-US" b="1" dirty="0"/>
          </a:p>
        </p:txBody>
      </p:sp>
      <p:sp>
        <p:nvSpPr>
          <p:cNvPr id="7" name="Rettangolo 6"/>
          <p:cNvSpPr/>
          <p:nvPr/>
        </p:nvSpPr>
        <p:spPr>
          <a:xfrm>
            <a:off x="224288" y="563337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/>
              <a:t>iload5</a:t>
            </a:r>
            <a:r>
              <a:rPr lang="en-US" sz="1400" b="1" dirty="0"/>
              <a:t>: TOS = MDR; </a:t>
            </a:r>
            <a:r>
              <a:rPr lang="en-US" sz="1400" b="1" dirty="0" smtClean="0"/>
              <a:t>gotoMain1</a:t>
            </a:r>
            <a:br>
              <a:rPr lang="en-US" sz="1400" b="1" dirty="0" smtClean="0"/>
            </a:br>
            <a:r>
              <a:rPr lang="en-US" sz="1400" b="1" dirty="0" smtClean="0"/>
              <a:t>//</a:t>
            </a:r>
            <a:r>
              <a:rPr lang="en-US" sz="1400" b="1" dirty="0" err="1"/>
              <a:t>AggiornaTOS</a:t>
            </a:r>
            <a:r>
              <a:rPr lang="en-US" sz="1400" b="1" dirty="0"/>
              <a:t> </a:t>
            </a:r>
            <a:endParaRPr lang="en-US" sz="14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527" y="5454983"/>
            <a:ext cx="4158723" cy="1351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895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70"/>
    </mc:Choice>
    <mc:Fallback>
      <p:transition spd="slow" advTm="10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1|1.9|7.3|18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0.8|32.9|27.8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6070</TotalTime>
  <Words>2812</Words>
  <Application>Microsoft Office PowerPoint</Application>
  <PresentationFormat>Presentazione su schermo (4:3)</PresentationFormat>
  <Paragraphs>506</Paragraphs>
  <Slides>28</Slides>
  <Notes>0</Notes>
  <HiddenSlides>0</HiddenSlides>
  <MMClips>28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29" baseType="lpstr">
      <vt:lpstr>Tema di Office</vt:lpstr>
      <vt:lpstr>CORSO DI ARCHITETTURA DEGLI ELABORATORI II A.A. 2019-2020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180</cp:revision>
  <dcterms:created xsi:type="dcterms:W3CDTF">2012-10-05T07:46:48Z</dcterms:created>
  <dcterms:modified xsi:type="dcterms:W3CDTF">2020-04-07T08:31:04Z</dcterms:modified>
</cp:coreProperties>
</file>